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83" r:id="rId7"/>
    <p:sldId id="262" r:id="rId8"/>
    <p:sldId id="263" r:id="rId9"/>
    <p:sldId id="264" r:id="rId10"/>
    <p:sldId id="277" r:id="rId11"/>
    <p:sldId id="284" r:id="rId12"/>
    <p:sldId id="267" r:id="rId13"/>
    <p:sldId id="268" r:id="rId14"/>
    <p:sldId id="269" r:id="rId15"/>
    <p:sldId id="270" r:id="rId16"/>
    <p:sldId id="271" r:id="rId17"/>
    <p:sldId id="280" r:id="rId18"/>
    <p:sldId id="281" r:id="rId19"/>
    <p:sldId id="274" r:id="rId20"/>
    <p:sldId id="275" r:id="rId21"/>
  </p:sldIdLst>
  <p:sldSz cx="14630400" cy="8229600"/>
  <p:notesSz cx="8229600" cy="14630400"/>
  <p:embeddedFontLst>
    <p:embeddedFont>
      <p:font typeface="Noto Sans TC" panose="020B0604020202020204" charset="-128"/>
      <p:regular r:id="rId23"/>
    </p:embeddedFont>
    <p:embeddedFont>
      <p:font typeface="Cambria" panose="02040503050406030204" pitchFamily="18" charset="0"/>
      <p:regular r:id="rId24"/>
      <p:bold r:id="rId25"/>
      <p:italic r:id="rId26"/>
      <p:boldItalic r:id="rId27"/>
    </p:embeddedFont>
    <p:embeddedFont>
      <p:font typeface="Instrument Sans Medium" panose="020B0604020202020204" charset="0"/>
      <p:regular r:id="rId28"/>
    </p:embeddedFont>
    <p:embeddedFont>
      <p:font typeface="Instrument Sans Semi Bold" panose="020B0604020202020204" charset="0"/>
      <p:regular r:id="rId29"/>
    </p:embeddedFont>
    <p:embeddedFont>
      <p:font typeface="Sora Medium" panose="020B0604020202020204" charset="0"/>
      <p:regular r:id="rId30"/>
    </p:embeddedFont>
  </p:embeddedFontLst>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8" autoAdjust="0"/>
    <p:restoredTop sz="94610"/>
  </p:normalViewPr>
  <p:slideViewPr>
    <p:cSldViewPr snapToGrid="0" snapToObjects="1">
      <p:cViewPr varScale="1">
        <p:scale>
          <a:sx n="101" d="100"/>
          <a:sy n="101" d="100"/>
        </p:scale>
        <p:origin x="30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603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253"/>
            <a:ext cx="14630400" cy="8186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6527" y="618768"/>
            <a:ext cx="6780490" cy="456367"/>
          </a:xfrm>
          <a:prstGeom prst="rect">
            <a:avLst/>
          </a:prstGeom>
          <a:noFill/>
          <a:ln/>
        </p:spPr>
        <p:txBody>
          <a:bodyPr wrap="none" lIns="0" tIns="0" rIns="0" bIns="0" rtlCol="0" anchor="t"/>
          <a:lstStyle/>
          <a:p>
            <a:pPr>
              <a:lnSpc>
                <a:spcPts val="3550"/>
              </a:lnSpc>
            </a:pPr>
            <a:r>
              <a:rPr lang="en-US" sz="3600" err="1">
                <a:solidFill>
                  <a:srgbClr val="97B8FF"/>
                </a:solidFill>
                <a:ea typeface="Sora Medium" pitchFamily="34" charset="-122"/>
                <a:cs typeface="Sora Medium" pitchFamily="34" charset="-120"/>
              </a:rPr>
              <a:t>Περιγρ</a:t>
            </a:r>
            <a:r>
              <a:rPr lang="en-US" sz="3600">
                <a:solidFill>
                  <a:srgbClr val="97B8FF"/>
                </a:solidFill>
                <a:ea typeface="Sora Medium" pitchFamily="34" charset="-122"/>
                <a:cs typeface="Sora Medium" pitchFamily="34" charset="-120"/>
              </a:rPr>
              <a:t>αφή &amp; Στόχος του PLB Algorithm</a:t>
            </a:r>
            <a:endParaRPr lang="en-US" sz="3600"/>
          </a:p>
          <a:p>
            <a:pPr marL="0" indent="0">
              <a:lnSpc>
                <a:spcPts val="3550"/>
              </a:lnSpc>
              <a:buNone/>
            </a:pPr>
            <a:endParaRPr lang="en-US" sz="3600"/>
          </a:p>
        </p:txBody>
      </p:sp>
      <p:sp>
        <p:nvSpPr>
          <p:cNvPr id="4" name="Shape 1"/>
          <p:cNvSpPr/>
          <p:nvPr/>
        </p:nvSpPr>
        <p:spPr>
          <a:xfrm>
            <a:off x="308312" y="1392453"/>
            <a:ext cx="328613" cy="328613"/>
          </a:xfrm>
          <a:prstGeom prst="roundRect">
            <a:avLst>
              <a:gd name="adj" fmla="val 18671"/>
            </a:avLst>
          </a:prstGeom>
          <a:solidFill>
            <a:srgbClr val="3D3D42"/>
          </a:solidFill>
          <a:ln w="7620">
            <a:solidFill>
              <a:srgbClr val="56565B"/>
            </a:solidFill>
            <a:prstDash val="solid"/>
          </a:ln>
        </p:spPr>
        <p:txBody>
          <a:bodyPr/>
          <a:lstStyle/>
          <a:p>
            <a:endParaRPr lang="el-GR"/>
          </a:p>
        </p:txBody>
      </p:sp>
      <p:sp>
        <p:nvSpPr>
          <p:cNvPr id="5" name="Text 2"/>
          <p:cNvSpPr/>
          <p:nvPr/>
        </p:nvSpPr>
        <p:spPr>
          <a:xfrm>
            <a:off x="424101" y="1463099"/>
            <a:ext cx="84892" cy="219075"/>
          </a:xfrm>
          <a:prstGeom prst="rect">
            <a:avLst/>
          </a:prstGeom>
          <a:noFill/>
          <a:ln/>
        </p:spPr>
        <p:txBody>
          <a:bodyPr wrap="none" lIns="0" tIns="0" rIns="0" bIns="0" rtlCol="0" anchor="t"/>
          <a:lstStyle/>
          <a:p>
            <a:pPr marL="0" indent="0" algn="ctr">
              <a:lnSpc>
                <a:spcPts val="1700"/>
              </a:lnSpc>
              <a:buNone/>
            </a:pPr>
            <a:r>
              <a:rPr lang="en-US">
                <a:solidFill>
                  <a:srgbClr val="CFD0D8"/>
                </a:solidFill>
                <a:ea typeface="Instrument Sans Semi Bold" pitchFamily="34" charset="-122"/>
                <a:cs typeface="Instrument Sans Semi Bold" pitchFamily="34" charset="-120"/>
              </a:rPr>
              <a:t>1</a:t>
            </a:r>
            <a:endParaRPr lang="en-US"/>
          </a:p>
        </p:txBody>
      </p:sp>
      <p:sp>
        <p:nvSpPr>
          <p:cNvPr id="6" name="Text 3"/>
          <p:cNvSpPr/>
          <p:nvPr/>
        </p:nvSpPr>
        <p:spPr>
          <a:xfrm>
            <a:off x="786527" y="1453931"/>
            <a:ext cx="1826062" cy="228243"/>
          </a:xfrm>
          <a:prstGeom prst="rect">
            <a:avLst/>
          </a:prstGeom>
          <a:noFill/>
          <a:ln/>
        </p:spPr>
        <p:txBody>
          <a:bodyPr wrap="none" lIns="0" tIns="0" rIns="0" bIns="0" rtlCol="0" anchor="t"/>
          <a:lstStyle/>
          <a:p>
            <a:pPr>
              <a:lnSpc>
                <a:spcPts val="1750"/>
              </a:lnSpc>
            </a:pPr>
            <a:r>
              <a:rPr lang="en-US" sz="1800" err="1">
                <a:solidFill>
                  <a:srgbClr val="97B8FF"/>
                </a:solidFill>
                <a:ea typeface="Sora Medium" pitchFamily="34" charset="-122"/>
                <a:cs typeface="Sora Medium" pitchFamily="34" charset="-120"/>
              </a:rPr>
              <a:t>Περιγρ</a:t>
            </a:r>
            <a:r>
              <a:rPr lang="en-US" sz="1800">
                <a:solidFill>
                  <a:srgbClr val="97B8FF"/>
                </a:solidFill>
                <a:ea typeface="Sora Medium" pitchFamily="34" charset="-122"/>
                <a:cs typeface="Sora Medium" pitchFamily="34" charset="-120"/>
              </a:rPr>
              <a:t>αφή:</a:t>
            </a:r>
            <a:endParaRPr lang="en-US" sz="1800"/>
          </a:p>
          <a:p>
            <a:pPr marL="0" indent="0">
              <a:lnSpc>
                <a:spcPts val="1750"/>
              </a:lnSpc>
              <a:buNone/>
            </a:pPr>
            <a:endParaRPr lang="en-US"/>
          </a:p>
        </p:txBody>
      </p:sp>
      <p:sp>
        <p:nvSpPr>
          <p:cNvPr id="9" name="Text 6"/>
          <p:cNvSpPr/>
          <p:nvPr/>
        </p:nvSpPr>
        <p:spPr>
          <a:xfrm>
            <a:off x="786527" y="1846890"/>
            <a:ext cx="7096363" cy="1349701"/>
          </a:xfrm>
          <a:prstGeom prst="rect">
            <a:avLst/>
          </a:prstGeom>
          <a:noFill/>
          <a:ln/>
        </p:spPr>
        <p:txBody>
          <a:bodyPr wrap="square" lIns="0" tIns="0" rIns="0" bIns="0" rtlCol="0" anchor="t"/>
          <a:lstStyle/>
          <a:p>
            <a:pPr marL="0" indent="0">
              <a:lnSpc>
                <a:spcPts val="1800"/>
              </a:lnSpc>
              <a:buNone/>
            </a:pPr>
            <a:r>
              <a:rPr lang="el-GR">
                <a:solidFill>
                  <a:srgbClr val="CFD0D8"/>
                </a:solidFill>
                <a:ea typeface="Instrument Sans Medium" pitchFamily="34" charset="-122"/>
                <a:cs typeface="Instrument Sans Medium" pitchFamily="34" charset="-120"/>
              </a:rPr>
              <a:t>Ο</a:t>
            </a:r>
            <a:r>
              <a:rPr lang="en-US">
                <a:solidFill>
                  <a:srgbClr val="CFD0D8"/>
                </a:solidFill>
                <a:ea typeface="Instrument Sans Medium" pitchFamily="34" charset="-122"/>
                <a:cs typeface="Instrument Sans Medium" pitchFamily="34" charset="-120"/>
              </a:rPr>
              <a:t> PLB Algorithm αντιμετωπίζει ένα πρόβλημα χρονοπρογραμματισμού σε περιβάλλον μονομηχανής, όπου στόχος είναι η ελαχιστοποίηση τ</a:t>
            </a:r>
            <a:r>
              <a:rPr lang="el-GR">
                <a:solidFill>
                  <a:srgbClr val="CFD0D8"/>
                </a:solidFill>
                <a:ea typeface="Instrument Sans Medium" pitchFamily="34" charset="-122"/>
                <a:cs typeface="Instrument Sans Medium" pitchFamily="34" charset="-120"/>
              </a:rPr>
              <a:t>ων</a:t>
            </a:r>
            <a:r>
              <a:rPr lang="en-US">
                <a:solidFill>
                  <a:srgbClr val="CFD0D8"/>
                </a:solidFill>
                <a:ea typeface="Instrument Sans Medium" pitchFamily="34" charset="-122"/>
                <a:cs typeface="Instrument Sans Medium" pitchFamily="34" charset="-120"/>
              </a:rPr>
              <a:t> αριθμ</a:t>
            </a:r>
            <a:r>
              <a:rPr lang="el-GR">
                <a:solidFill>
                  <a:srgbClr val="CFD0D8"/>
                </a:solidFill>
                <a:ea typeface="Instrument Sans Medium" pitchFamily="34" charset="-122"/>
                <a:cs typeface="Instrument Sans Medium" pitchFamily="34" charset="-120"/>
              </a:rPr>
              <a:t>ών</a:t>
            </a:r>
            <a:r>
              <a:rPr lang="en-US">
                <a:solidFill>
                  <a:srgbClr val="CFD0D8"/>
                </a:solidFill>
                <a:ea typeface="Instrument Sans Medium" pitchFamily="34" charset="-122"/>
                <a:cs typeface="Instrument Sans Medium" pitchFamily="34" charset="-120"/>
              </a:rPr>
              <a:t> των βαθμονομήσεων (calibrations). Κάθε βαθμονομήση είναι στιγμιαία αλλά διατηρεί τη μηχανή calibrated για ένα σταθερό διάστημα T. Όταν λήγει αυτό το διάστημα, απαιτείται νέα βαθμονομήση για να συνεχιστεί η εκτέλεση των εργασιών.</a:t>
            </a:r>
            <a:endParaRPr lang="en-US"/>
          </a:p>
        </p:txBody>
      </p:sp>
      <p:sp>
        <p:nvSpPr>
          <p:cNvPr id="12" name="Text 9"/>
          <p:cNvSpPr/>
          <p:nvPr/>
        </p:nvSpPr>
        <p:spPr>
          <a:xfrm>
            <a:off x="806606" y="3496626"/>
            <a:ext cx="1826062" cy="228243"/>
          </a:xfrm>
          <a:prstGeom prst="rect">
            <a:avLst/>
          </a:prstGeom>
          <a:noFill/>
          <a:ln/>
        </p:spPr>
        <p:txBody>
          <a:bodyPr wrap="none" lIns="0" tIns="0" rIns="0" bIns="0" rtlCol="0" anchor="t"/>
          <a:lstStyle/>
          <a:p>
            <a:pPr marL="0" indent="0">
              <a:lnSpc>
                <a:spcPts val="2500"/>
              </a:lnSpc>
              <a:buNone/>
            </a:pPr>
            <a:r>
              <a:rPr lang="en-US" sz="1800" err="1">
                <a:solidFill>
                  <a:srgbClr val="97B8FF"/>
                </a:solidFill>
                <a:ea typeface="Sora Medium" pitchFamily="34" charset="-122"/>
                <a:cs typeface="Sora Medium" pitchFamily="34" charset="-120"/>
              </a:rPr>
              <a:t>Δεδομέν</a:t>
            </a:r>
            <a:r>
              <a:rPr lang="en-US" sz="1800">
                <a:solidFill>
                  <a:srgbClr val="97B8FF"/>
                </a:solidFill>
                <a:ea typeface="Sora Medium" pitchFamily="34" charset="-122"/>
                <a:cs typeface="Sora Medium" pitchFamily="34" charset="-120"/>
              </a:rPr>
              <a:t>α:</a:t>
            </a:r>
            <a:endParaRPr lang="en-US" sz="1800"/>
          </a:p>
        </p:txBody>
      </p:sp>
      <p:sp>
        <p:nvSpPr>
          <p:cNvPr id="13" name="Shape 10"/>
          <p:cNvSpPr/>
          <p:nvPr/>
        </p:nvSpPr>
        <p:spPr>
          <a:xfrm>
            <a:off x="355708" y="3501874"/>
            <a:ext cx="328613" cy="284798"/>
          </a:xfrm>
          <a:prstGeom prst="roundRect">
            <a:avLst>
              <a:gd name="adj" fmla="val 18671"/>
            </a:avLst>
          </a:prstGeom>
          <a:solidFill>
            <a:srgbClr val="3D3D42"/>
          </a:solidFill>
          <a:ln w="7620">
            <a:solidFill>
              <a:srgbClr val="56565B"/>
            </a:solidFill>
            <a:prstDash val="solid"/>
          </a:ln>
        </p:spPr>
        <p:txBody>
          <a:bodyPr/>
          <a:lstStyle/>
          <a:p>
            <a:endParaRPr lang="el-GR"/>
          </a:p>
        </p:txBody>
      </p:sp>
      <p:sp>
        <p:nvSpPr>
          <p:cNvPr id="14" name="Text 11"/>
          <p:cNvSpPr/>
          <p:nvPr/>
        </p:nvSpPr>
        <p:spPr>
          <a:xfrm>
            <a:off x="467800" y="3534735"/>
            <a:ext cx="122039" cy="219075"/>
          </a:xfrm>
          <a:prstGeom prst="rect">
            <a:avLst/>
          </a:prstGeom>
          <a:noFill/>
          <a:ln/>
        </p:spPr>
        <p:txBody>
          <a:bodyPr wrap="none" lIns="0" tIns="0" rIns="0" bIns="0" rtlCol="0" anchor="t"/>
          <a:lstStyle/>
          <a:p>
            <a:pPr marL="0" indent="0" algn="ctr">
              <a:lnSpc>
                <a:spcPts val="1700"/>
              </a:lnSpc>
              <a:buNone/>
            </a:pPr>
            <a:r>
              <a:rPr lang="en-US">
                <a:solidFill>
                  <a:srgbClr val="CFD0D8"/>
                </a:solidFill>
                <a:ea typeface="Instrument Sans Semi Bold" pitchFamily="34" charset="-122"/>
                <a:cs typeface="Instrument Sans Semi Bold" pitchFamily="34" charset="-120"/>
              </a:rPr>
              <a:t>2</a:t>
            </a:r>
            <a:endParaRPr lang="en-US"/>
          </a:p>
        </p:txBody>
      </p:sp>
      <p:sp>
        <p:nvSpPr>
          <p:cNvPr id="15" name="Text 12"/>
          <p:cNvSpPr/>
          <p:nvPr/>
        </p:nvSpPr>
        <p:spPr>
          <a:xfrm>
            <a:off x="875729" y="4037797"/>
            <a:ext cx="9310637" cy="274067"/>
          </a:xfrm>
          <a:prstGeom prst="rect">
            <a:avLst/>
          </a:prstGeom>
          <a:noFill/>
          <a:ln/>
        </p:spPr>
        <p:txBody>
          <a:bodyPr wrap="none" lIns="0" tIns="0" rIns="0" bIns="0" rtlCol="0" anchor="t"/>
          <a:lstStyle/>
          <a:p>
            <a:pPr marL="342900" indent="-342900">
              <a:lnSpc>
                <a:spcPts val="1800"/>
              </a:lnSpc>
              <a:buSzPct val="100000"/>
              <a:buChar char="•"/>
            </a:pPr>
            <a:r>
              <a:rPr lang="en-US">
                <a:solidFill>
                  <a:srgbClr val="CFD0D8"/>
                </a:solidFill>
                <a:ea typeface="Instrument Sans Medium" pitchFamily="34" charset="-122"/>
                <a:cs typeface="Instrument Sans Medium" pitchFamily="34" charset="-120"/>
              </a:rPr>
              <a:t>Έχουμε n εργασίες (jobs), όπου κάθε εργασία j έχει:</a:t>
            </a:r>
            <a:endParaRPr lang="en-US"/>
          </a:p>
        </p:txBody>
      </p:sp>
      <p:sp>
        <p:nvSpPr>
          <p:cNvPr id="16" name="Text 13"/>
          <p:cNvSpPr/>
          <p:nvPr/>
        </p:nvSpPr>
        <p:spPr>
          <a:xfrm>
            <a:off x="528817" y="4405921"/>
            <a:ext cx="7096363" cy="233720"/>
          </a:xfrm>
          <a:prstGeom prst="rect">
            <a:avLst/>
          </a:prstGeom>
          <a:noFill/>
          <a:ln/>
        </p:spPr>
        <p:txBody>
          <a:bodyPr wrap="none" lIns="0" tIns="0" rIns="0" bIns="0" rtlCol="0" anchor="t"/>
          <a:lstStyle/>
          <a:p>
            <a:pPr marL="685800" lvl="1" indent="-342900">
              <a:lnSpc>
                <a:spcPts val="1800"/>
              </a:lnSpc>
              <a:buSzPct val="100000"/>
              <a:buChar char="•"/>
            </a:pPr>
            <a:r>
              <a:rPr lang="en-US" b="1">
                <a:solidFill>
                  <a:srgbClr val="CFD0D8"/>
                </a:solidFill>
                <a:ea typeface="Instrument Sans Medium" pitchFamily="34" charset="-122"/>
                <a:cs typeface="Instrument Sans Medium" pitchFamily="34" charset="-120"/>
              </a:rPr>
              <a:t>rj:</a:t>
            </a:r>
            <a:r>
              <a:rPr lang="en-US">
                <a:solidFill>
                  <a:srgbClr val="CFD0D8"/>
                </a:solidFill>
                <a:ea typeface="Instrument Sans Medium" pitchFamily="34" charset="-122"/>
                <a:cs typeface="Instrument Sans Medium" pitchFamily="34" charset="-120"/>
              </a:rPr>
              <a:t> Χρόνος έναρξης (release date)</a:t>
            </a:r>
            <a:endParaRPr lang="en-US"/>
          </a:p>
        </p:txBody>
      </p:sp>
      <p:sp>
        <p:nvSpPr>
          <p:cNvPr id="17" name="Text 14"/>
          <p:cNvSpPr/>
          <p:nvPr/>
        </p:nvSpPr>
        <p:spPr>
          <a:xfrm>
            <a:off x="528819" y="4794332"/>
            <a:ext cx="7096363" cy="233720"/>
          </a:xfrm>
          <a:prstGeom prst="rect">
            <a:avLst/>
          </a:prstGeom>
          <a:noFill/>
          <a:ln/>
        </p:spPr>
        <p:txBody>
          <a:bodyPr wrap="none" lIns="0" tIns="0" rIns="0" bIns="0" rtlCol="0" anchor="t"/>
          <a:lstStyle/>
          <a:p>
            <a:pPr marL="685800" lvl="1" indent="-342900">
              <a:lnSpc>
                <a:spcPts val="1800"/>
              </a:lnSpc>
              <a:buSzPct val="100000"/>
              <a:buChar char="•"/>
            </a:pPr>
            <a:r>
              <a:rPr lang="en-US" b="1">
                <a:solidFill>
                  <a:srgbClr val="CFD0D8"/>
                </a:solidFill>
                <a:ea typeface="Instrument Sans Medium" pitchFamily="34" charset="-122"/>
                <a:cs typeface="Instrument Sans Medium" pitchFamily="34" charset="-120"/>
              </a:rPr>
              <a:t>dj:</a:t>
            </a:r>
            <a:r>
              <a:rPr lang="en-US">
                <a:solidFill>
                  <a:srgbClr val="CFD0D8"/>
                </a:solidFill>
                <a:ea typeface="Instrument Sans Medium" pitchFamily="34" charset="-122"/>
                <a:cs typeface="Instrument Sans Medium" pitchFamily="34" charset="-120"/>
              </a:rPr>
              <a:t> Προθεσμία (deadline)</a:t>
            </a:r>
            <a:endParaRPr lang="en-US"/>
          </a:p>
        </p:txBody>
      </p:sp>
      <p:sp>
        <p:nvSpPr>
          <p:cNvPr id="18" name="Text 15"/>
          <p:cNvSpPr/>
          <p:nvPr/>
        </p:nvSpPr>
        <p:spPr>
          <a:xfrm>
            <a:off x="528818" y="5153543"/>
            <a:ext cx="7096363" cy="233720"/>
          </a:xfrm>
          <a:prstGeom prst="rect">
            <a:avLst/>
          </a:prstGeom>
          <a:noFill/>
          <a:ln/>
        </p:spPr>
        <p:txBody>
          <a:bodyPr wrap="none" lIns="0" tIns="0" rIns="0" bIns="0" rtlCol="0" anchor="t"/>
          <a:lstStyle/>
          <a:p>
            <a:pPr marL="685800" lvl="1" indent="-342900">
              <a:lnSpc>
                <a:spcPts val="1800"/>
              </a:lnSpc>
              <a:buSzPct val="100000"/>
              <a:buChar char="•"/>
            </a:pPr>
            <a:r>
              <a:rPr lang="en-US" b="1">
                <a:solidFill>
                  <a:srgbClr val="CFD0D8"/>
                </a:solidFill>
                <a:ea typeface="Instrument Sans Medium" pitchFamily="34" charset="-122"/>
                <a:cs typeface="Instrument Sans Medium" pitchFamily="34" charset="-120"/>
              </a:rPr>
              <a:t>pj:</a:t>
            </a:r>
            <a:r>
              <a:rPr lang="en-US">
                <a:solidFill>
                  <a:srgbClr val="CFD0D8"/>
                </a:solidFill>
                <a:ea typeface="Instrument Sans Medium" pitchFamily="34" charset="-122"/>
                <a:cs typeface="Instrument Sans Medium" pitchFamily="34" charset="-120"/>
              </a:rPr>
              <a:t> Χρόνος εκτέλεσης</a:t>
            </a:r>
            <a:endParaRPr lang="en-US"/>
          </a:p>
        </p:txBody>
      </p:sp>
      <p:sp>
        <p:nvSpPr>
          <p:cNvPr id="19" name="Text 16"/>
          <p:cNvSpPr/>
          <p:nvPr/>
        </p:nvSpPr>
        <p:spPr>
          <a:xfrm>
            <a:off x="875729" y="5498702"/>
            <a:ext cx="9148759" cy="427990"/>
          </a:xfrm>
          <a:prstGeom prst="rect">
            <a:avLst/>
          </a:prstGeom>
          <a:noFill/>
          <a:ln/>
        </p:spPr>
        <p:txBody>
          <a:bodyPr wrap="none" lIns="0" tIns="0" rIns="0" bIns="0" rtlCol="0" anchor="t"/>
          <a:lstStyle/>
          <a:p>
            <a:pPr marL="342900" indent="-342900">
              <a:lnSpc>
                <a:spcPts val="1800"/>
              </a:lnSpc>
              <a:buSzPct val="100000"/>
              <a:buChar char="•"/>
            </a:pPr>
            <a:r>
              <a:rPr lang="en-US">
                <a:solidFill>
                  <a:srgbClr val="CFD0D8"/>
                </a:solidFill>
                <a:ea typeface="Instrument Sans Medium" pitchFamily="34" charset="-122"/>
                <a:cs typeface="Instrument Sans Medium" pitchFamily="34" charset="-120"/>
              </a:rPr>
              <a:t>Μία εργασία μπορεί να εκτελεστεί μόνο όταν η μηχανή βρίσκεται σε κατάσταση</a:t>
            </a:r>
            <a:r>
              <a:rPr lang="el-GR">
                <a:solidFill>
                  <a:srgbClr val="CFD0D8"/>
                </a:solidFill>
                <a:ea typeface="Instrument Sans Medium" pitchFamily="34" charset="-122"/>
                <a:cs typeface="Instrument Sans Medium" pitchFamily="34" charset="-120"/>
              </a:rPr>
              <a:t> </a:t>
            </a:r>
          </a:p>
          <a:p>
            <a:pPr>
              <a:lnSpc>
                <a:spcPts val="1800"/>
              </a:lnSpc>
              <a:buSzPct val="100000"/>
            </a:pPr>
            <a:r>
              <a:rPr lang="el-GR">
                <a:solidFill>
                  <a:srgbClr val="CFD0D8"/>
                </a:solidFill>
                <a:ea typeface="Instrument Sans Medium" pitchFamily="34" charset="-122"/>
                <a:cs typeface="Instrument Sans Medium" pitchFamily="34" charset="-120"/>
              </a:rPr>
              <a:t>       </a:t>
            </a:r>
            <a:r>
              <a:rPr lang="en-US">
                <a:solidFill>
                  <a:srgbClr val="CFD0D8"/>
                </a:solidFill>
                <a:ea typeface="Instrument Sans Medium" pitchFamily="34" charset="-122"/>
                <a:cs typeface="Instrument Sans Medium" pitchFamily="34" charset="-120"/>
              </a:rPr>
              <a:t>βα</a:t>
            </a:r>
            <a:r>
              <a:rPr lang="en-US" err="1">
                <a:solidFill>
                  <a:srgbClr val="CFD0D8"/>
                </a:solidFill>
                <a:ea typeface="Instrument Sans Medium" pitchFamily="34" charset="-122"/>
                <a:cs typeface="Instrument Sans Medium" pitchFamily="34" charset="-120"/>
              </a:rPr>
              <a:t>θμονόμησης</a:t>
            </a:r>
            <a:r>
              <a:rPr lang="en-US">
                <a:solidFill>
                  <a:srgbClr val="CFD0D8"/>
                </a:solidFill>
                <a:ea typeface="Instrument Sans Medium" pitchFamily="34" charset="-122"/>
                <a:cs typeface="Instrument Sans Medium" pitchFamily="34" charset="-120"/>
              </a:rPr>
              <a:t>.</a:t>
            </a:r>
            <a:endParaRPr lang="en-US"/>
          </a:p>
        </p:txBody>
      </p:sp>
      <p:sp>
        <p:nvSpPr>
          <p:cNvPr id="20" name="Text 17"/>
          <p:cNvSpPr/>
          <p:nvPr/>
        </p:nvSpPr>
        <p:spPr>
          <a:xfrm>
            <a:off x="875729" y="6032328"/>
            <a:ext cx="8671150" cy="427991"/>
          </a:xfrm>
          <a:prstGeom prst="rect">
            <a:avLst/>
          </a:prstGeom>
          <a:noFill/>
          <a:ln/>
        </p:spPr>
        <p:txBody>
          <a:bodyPr wrap="none" lIns="0" tIns="0" rIns="0" bIns="0" rtlCol="0" anchor="t"/>
          <a:lstStyle/>
          <a:p>
            <a:pPr marL="342900" indent="-342900">
              <a:lnSpc>
                <a:spcPts val="1800"/>
              </a:lnSpc>
              <a:buSzPct val="100000"/>
              <a:buChar char="•"/>
            </a:pPr>
            <a:r>
              <a:rPr lang="en-US">
                <a:solidFill>
                  <a:srgbClr val="CFD0D8"/>
                </a:solidFill>
                <a:ea typeface="Instrument Sans Medium" pitchFamily="34" charset="-122"/>
                <a:cs typeface="Instrument Sans Medium" pitchFamily="34" charset="-120"/>
              </a:rPr>
              <a:t>Επιτρέπεται η διακοπή και επανεκκίνηση μιας</a:t>
            </a:r>
            <a:r>
              <a:rPr lang="el-GR">
                <a:solidFill>
                  <a:srgbClr val="CFD0D8"/>
                </a:solidFill>
                <a:ea typeface="Instrument Sans Medium" pitchFamily="34" charset="-122"/>
                <a:cs typeface="Instrument Sans Medium" pitchFamily="34" charset="-120"/>
              </a:rPr>
              <a:t> </a:t>
            </a:r>
            <a:r>
              <a:rPr lang="en-US">
                <a:solidFill>
                  <a:srgbClr val="CFD0D8"/>
                </a:solidFill>
                <a:ea typeface="Instrument Sans Medium" pitchFamily="34" charset="-122"/>
                <a:cs typeface="Instrument Sans Medium" pitchFamily="34" charset="-120"/>
              </a:rPr>
              <a:t>εργασίας.</a:t>
            </a:r>
            <a:endParaRPr lang="en-US"/>
          </a:p>
        </p:txBody>
      </p:sp>
      <p:sp>
        <p:nvSpPr>
          <p:cNvPr id="21" name="Shape 18"/>
          <p:cNvSpPr/>
          <p:nvPr/>
        </p:nvSpPr>
        <p:spPr>
          <a:xfrm>
            <a:off x="303493" y="6508534"/>
            <a:ext cx="328613" cy="328613"/>
          </a:xfrm>
          <a:prstGeom prst="roundRect">
            <a:avLst>
              <a:gd name="adj" fmla="val 18671"/>
            </a:avLst>
          </a:prstGeom>
          <a:solidFill>
            <a:srgbClr val="3D3D42"/>
          </a:solidFill>
          <a:ln w="7620">
            <a:solidFill>
              <a:srgbClr val="56565B"/>
            </a:solidFill>
            <a:prstDash val="solid"/>
          </a:ln>
        </p:spPr>
        <p:txBody>
          <a:bodyPr/>
          <a:lstStyle/>
          <a:p>
            <a:endParaRPr lang="el-GR"/>
          </a:p>
        </p:txBody>
      </p:sp>
      <p:sp>
        <p:nvSpPr>
          <p:cNvPr id="22" name="Text 19"/>
          <p:cNvSpPr/>
          <p:nvPr/>
        </p:nvSpPr>
        <p:spPr>
          <a:xfrm>
            <a:off x="435122" y="6563302"/>
            <a:ext cx="84892" cy="219075"/>
          </a:xfrm>
          <a:prstGeom prst="rect">
            <a:avLst/>
          </a:prstGeom>
          <a:noFill/>
          <a:ln/>
        </p:spPr>
        <p:txBody>
          <a:bodyPr wrap="none" lIns="0" tIns="0" rIns="0" bIns="0" rtlCol="0" anchor="t"/>
          <a:lstStyle/>
          <a:p>
            <a:pPr marL="0" indent="0" algn="ctr">
              <a:lnSpc>
                <a:spcPts val="1700"/>
              </a:lnSpc>
              <a:buNone/>
            </a:pPr>
            <a:r>
              <a:rPr lang="el-GR">
                <a:solidFill>
                  <a:srgbClr val="CFD0D8"/>
                </a:solidFill>
              </a:rPr>
              <a:t>3</a:t>
            </a:r>
            <a:endParaRPr lang="en-US"/>
          </a:p>
        </p:txBody>
      </p:sp>
      <p:sp>
        <p:nvSpPr>
          <p:cNvPr id="23" name="Text 20"/>
          <p:cNvSpPr/>
          <p:nvPr/>
        </p:nvSpPr>
        <p:spPr>
          <a:xfrm>
            <a:off x="736524" y="6508988"/>
            <a:ext cx="1826062" cy="228243"/>
          </a:xfrm>
          <a:prstGeom prst="rect">
            <a:avLst/>
          </a:prstGeom>
          <a:noFill/>
          <a:ln/>
        </p:spPr>
        <p:txBody>
          <a:bodyPr wrap="none" lIns="0" tIns="0" rIns="0" bIns="0" rtlCol="0" anchor="t"/>
          <a:lstStyle/>
          <a:p>
            <a:pPr marL="0" indent="0">
              <a:lnSpc>
                <a:spcPts val="2500"/>
              </a:lnSpc>
              <a:buNone/>
            </a:pPr>
            <a:r>
              <a:rPr lang="en-US" sz="1800" err="1">
                <a:solidFill>
                  <a:srgbClr val="97B8FF"/>
                </a:solidFill>
                <a:ea typeface="Sora Medium" pitchFamily="34" charset="-122"/>
                <a:cs typeface="Sora Medium" pitchFamily="34" charset="-120"/>
              </a:rPr>
              <a:t>Στόχος</a:t>
            </a:r>
            <a:r>
              <a:rPr lang="en-US" sz="1800">
                <a:solidFill>
                  <a:srgbClr val="97B8FF"/>
                </a:solidFill>
                <a:ea typeface="Sora Medium" pitchFamily="34" charset="-122"/>
                <a:cs typeface="Sora Medium" pitchFamily="34" charset="-120"/>
              </a:rPr>
              <a:t>:</a:t>
            </a:r>
            <a:endParaRPr lang="en-US" sz="1800"/>
          </a:p>
        </p:txBody>
      </p:sp>
      <p:sp>
        <p:nvSpPr>
          <p:cNvPr id="26" name="Text 23"/>
          <p:cNvSpPr/>
          <p:nvPr/>
        </p:nvSpPr>
        <p:spPr>
          <a:xfrm>
            <a:off x="736524" y="7023848"/>
            <a:ext cx="9148759" cy="478400"/>
          </a:xfrm>
          <a:prstGeom prst="rect">
            <a:avLst/>
          </a:prstGeom>
          <a:noFill/>
          <a:ln/>
        </p:spPr>
        <p:txBody>
          <a:bodyPr wrap="none" lIns="0" tIns="0" rIns="0" bIns="0" rtlCol="0" anchor="t"/>
          <a:lstStyle/>
          <a:p>
            <a:pPr marL="0" indent="0">
              <a:lnSpc>
                <a:spcPts val="1800"/>
              </a:lnSpc>
              <a:buNone/>
            </a:pPr>
            <a:r>
              <a:rPr lang="en-US">
                <a:solidFill>
                  <a:srgbClr val="CFD0D8"/>
                </a:solidFill>
                <a:ea typeface="Instrument Sans Medium" pitchFamily="34" charset="-122"/>
                <a:cs typeface="Instrument Sans Medium" pitchFamily="34" charset="-120"/>
              </a:rPr>
              <a:t>Ολοκλήρωση όλων των εργασιών εντός των deadlines με τον ελάχιστο δυνατό αριθμό</a:t>
            </a:r>
            <a:endParaRPr lang="el-GR">
              <a:solidFill>
                <a:srgbClr val="CFD0D8"/>
              </a:solidFill>
              <a:ea typeface="Instrument Sans Medium" pitchFamily="34" charset="-122"/>
              <a:cs typeface="Instrument Sans Medium" pitchFamily="34" charset="-120"/>
            </a:endParaRPr>
          </a:p>
          <a:p>
            <a:pPr marL="0" indent="0">
              <a:lnSpc>
                <a:spcPts val="1800"/>
              </a:lnSpc>
              <a:buNone/>
            </a:pPr>
            <a:r>
              <a:rPr lang="en-US">
                <a:solidFill>
                  <a:srgbClr val="CFD0D8"/>
                </a:solidFill>
                <a:ea typeface="Instrument Sans Medium" pitchFamily="34" charset="-122"/>
                <a:cs typeface="Instrument Sans Medium" pitchFamily="34" charset="-120"/>
              </a:rPr>
              <a:t>calibrations.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77133"/>
            <a:ext cx="11748135" cy="708779"/>
          </a:xfrm>
          <a:prstGeom prst="rect">
            <a:avLst/>
          </a:prstGeom>
          <a:noFill/>
          <a:ln/>
        </p:spPr>
        <p:txBody>
          <a:bodyPr wrap="none" lIns="0" tIns="0" rIns="0" bIns="0" rtlCol="0" anchor="t"/>
          <a:lstStyle/>
          <a:p>
            <a:pPr marL="0" indent="0">
              <a:lnSpc>
                <a:spcPts val="5550"/>
              </a:lnSpc>
              <a:buNone/>
            </a:pPr>
            <a:r>
              <a:rPr lang="en-US" sz="4450" err="1">
                <a:solidFill>
                  <a:srgbClr val="97B8FF"/>
                </a:solidFill>
                <a:ea typeface="Sora Medium" pitchFamily="34" charset="-122"/>
                <a:cs typeface="Sora Medium" pitchFamily="34" charset="-120"/>
              </a:rPr>
              <a:t>Δι</a:t>
            </a:r>
            <a:r>
              <a:rPr lang="en-US" sz="4450">
                <a:solidFill>
                  <a:srgbClr val="97B8FF"/>
                </a:solidFill>
                <a:ea typeface="Sora Medium" pitchFamily="34" charset="-122"/>
                <a:cs typeface="Sora Medium" pitchFamily="34" charset="-120"/>
              </a:rPr>
              <a:t>αδικασία  Κατασκευή</a:t>
            </a:r>
            <a:r>
              <a:rPr lang="el-GR" sz="4450">
                <a:solidFill>
                  <a:srgbClr val="97B8FF"/>
                </a:solidFill>
                <a:ea typeface="Sora Medium" pitchFamily="34" charset="-122"/>
                <a:cs typeface="Sora Medium" pitchFamily="34" charset="-120"/>
              </a:rPr>
              <a:t>ς</a:t>
            </a:r>
            <a:r>
              <a:rPr lang="en-US" sz="4450">
                <a:solidFill>
                  <a:srgbClr val="97B8FF"/>
                </a:solidFill>
                <a:ea typeface="Sora Medium" pitchFamily="34" charset="-122"/>
                <a:cs typeface="Sora Medium" pitchFamily="34" charset="-120"/>
              </a:rPr>
              <a:t> του PLB Algorithm</a:t>
            </a:r>
            <a:endParaRPr lang="en-US" sz="4450"/>
          </a:p>
        </p:txBody>
      </p:sp>
      <p:sp>
        <p:nvSpPr>
          <p:cNvPr id="3" name="Text 1"/>
          <p:cNvSpPr/>
          <p:nvPr/>
        </p:nvSpPr>
        <p:spPr>
          <a:xfrm>
            <a:off x="573768" y="2693054"/>
            <a:ext cx="2930366" cy="354330"/>
          </a:xfrm>
          <a:prstGeom prst="rect">
            <a:avLst/>
          </a:prstGeom>
          <a:noFill/>
          <a:ln/>
        </p:spPr>
        <p:txBody>
          <a:bodyPr wrap="none" lIns="0" tIns="0" rIns="0" bIns="0" rtlCol="0" anchor="t"/>
          <a:lstStyle/>
          <a:p>
            <a:pPr marL="0" indent="0" algn="r">
              <a:lnSpc>
                <a:spcPts val="2750"/>
              </a:lnSpc>
              <a:buNone/>
            </a:pPr>
            <a:r>
              <a:rPr lang="en-US" sz="2200" b="1">
                <a:solidFill>
                  <a:srgbClr val="E0D6DE"/>
                </a:solidFill>
                <a:ea typeface="Sora Medium" pitchFamily="34" charset="-122"/>
                <a:cs typeface="Sora Medium" pitchFamily="34" charset="-120"/>
              </a:rPr>
              <a:t>Ταξινόμηση Εργασιών</a:t>
            </a:r>
            <a:endParaRPr lang="en-US" sz="2200" b="1"/>
          </a:p>
        </p:txBody>
      </p:sp>
      <p:sp>
        <p:nvSpPr>
          <p:cNvPr id="4" name="Text 2"/>
          <p:cNvSpPr/>
          <p:nvPr/>
        </p:nvSpPr>
        <p:spPr>
          <a:xfrm>
            <a:off x="929401" y="3091678"/>
            <a:ext cx="3898702" cy="1088708"/>
          </a:xfrm>
          <a:prstGeom prst="rect">
            <a:avLst/>
          </a:prstGeom>
          <a:noFill/>
          <a:ln/>
        </p:spPr>
        <p:txBody>
          <a:bodyPr wrap="square" lIns="0" tIns="0" rIns="0" bIns="0" rtlCol="0" anchor="t"/>
          <a:lstStyle/>
          <a:p>
            <a:pPr marL="0" indent="0">
              <a:lnSpc>
                <a:spcPts val="2850"/>
              </a:lnSpc>
              <a:buNone/>
            </a:pPr>
            <a:r>
              <a:rPr lang="en-US" sz="1750">
                <a:solidFill>
                  <a:srgbClr val="E0D6DE"/>
                </a:solidFill>
                <a:ea typeface="Noto Sans TC" pitchFamily="34" charset="-122"/>
                <a:cs typeface="Noto Sans TC" pitchFamily="34" charset="-120"/>
              </a:rPr>
              <a:t>Οι εργασίες ταξινομούνται με βάση τις προθεσμίες τους, σε αύξουσα σειρά.</a:t>
            </a:r>
            <a:endParaRPr lang="en-US" sz="175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6125289" y="3339346"/>
            <a:ext cx="119896" cy="453509"/>
          </a:xfrm>
          <a:prstGeom prst="rect">
            <a:avLst/>
          </a:prstGeom>
          <a:noFill/>
          <a:ln/>
        </p:spPr>
        <p:txBody>
          <a:bodyPr wrap="none" lIns="0" tIns="0" rIns="0" bIns="0" rtlCol="0" anchor="t"/>
          <a:lstStyle/>
          <a:p>
            <a:pPr marL="0" indent="0">
              <a:lnSpc>
                <a:spcPts val="3550"/>
              </a:lnSpc>
              <a:buNone/>
            </a:pPr>
            <a:r>
              <a:rPr lang="en-US" sz="2200">
                <a:solidFill>
                  <a:srgbClr val="E0D6DE"/>
                </a:solidFill>
                <a:ea typeface="Sora Medium" pitchFamily="34" charset="-122"/>
                <a:cs typeface="Sora Medium" pitchFamily="34" charset="-120"/>
              </a:rPr>
              <a:t>1</a:t>
            </a:r>
            <a:endParaRPr lang="en-US" sz="2200"/>
          </a:p>
        </p:txBody>
      </p:sp>
      <p:sp>
        <p:nvSpPr>
          <p:cNvPr id="7" name="Text 4"/>
          <p:cNvSpPr/>
          <p:nvPr/>
        </p:nvSpPr>
        <p:spPr>
          <a:xfrm>
            <a:off x="9937790" y="1519816"/>
            <a:ext cx="3432572" cy="1012031"/>
          </a:xfrm>
          <a:prstGeom prst="rect">
            <a:avLst/>
          </a:prstGeom>
          <a:noFill/>
          <a:ln/>
        </p:spPr>
        <p:txBody>
          <a:bodyPr wrap="none" lIns="0" tIns="0" rIns="0" bIns="0" rtlCol="0" anchor="t"/>
          <a:lstStyle/>
          <a:p>
            <a:pPr marL="0" indent="0">
              <a:lnSpc>
                <a:spcPts val="2750"/>
              </a:lnSpc>
              <a:buNone/>
            </a:pPr>
            <a:r>
              <a:rPr lang="en-US" sz="2200" b="1">
                <a:solidFill>
                  <a:schemeClr val="bg1"/>
                </a:solidFill>
                <a:ea typeface="Sora Medium" pitchFamily="34" charset="-122"/>
                <a:cs typeface="Sora Medium" pitchFamily="34" charset="-120"/>
              </a:rPr>
              <a:t>Υπολογισμός </a:t>
            </a:r>
            <a:r>
              <a:rPr lang="el-GR" sz="1800" b="1">
                <a:solidFill>
                  <a:schemeClr val="bg1"/>
                </a:solidFill>
                <a:effectLst/>
                <a:latin typeface="Aptos" panose="020B0004020202020204" pitchFamily="34" charset="0"/>
                <a:ea typeface="Aptos" panose="020B0004020202020204" pitchFamily="34" charset="0"/>
                <a:cs typeface="Times New Roman" panose="02020603050405020304" pitchFamily="18" charset="0"/>
              </a:rPr>
              <a:t>του "Τρέχοντος </a:t>
            </a:r>
          </a:p>
          <a:p>
            <a:pPr marL="0" indent="0">
              <a:lnSpc>
                <a:spcPts val="2750"/>
              </a:lnSpc>
              <a:buNone/>
            </a:pPr>
            <a:r>
              <a:rPr lang="el-GR" sz="1800" b="1">
                <a:solidFill>
                  <a:schemeClr val="bg1"/>
                </a:solidFill>
                <a:effectLst/>
                <a:latin typeface="Aptos" panose="020B0004020202020204" pitchFamily="34" charset="0"/>
                <a:ea typeface="Aptos" panose="020B0004020202020204" pitchFamily="34" charset="0"/>
                <a:cs typeface="Times New Roman" panose="02020603050405020304" pitchFamily="18" charset="0"/>
              </a:rPr>
              <a:t>Μέγιστου Χρόνου Έναρξης" </a:t>
            </a:r>
          </a:p>
          <a:p>
            <a:pPr marL="0" indent="0">
              <a:lnSpc>
                <a:spcPts val="2750"/>
              </a:lnSpc>
              <a:buNone/>
            </a:pPr>
            <a:r>
              <a:rPr lang="el-GR" sz="1800" b="1">
                <a:solidFill>
                  <a:schemeClr val="bg1"/>
                </a:solidFill>
                <a:effectLst/>
                <a:latin typeface="Aptos" panose="020B0004020202020204" pitchFamily="34" charset="0"/>
                <a:ea typeface="Aptos" panose="020B0004020202020204" pitchFamily="34" charset="0"/>
                <a:cs typeface="Times New Roman" panose="02020603050405020304" pitchFamily="18" charset="0"/>
              </a:rPr>
              <a:t>Calibration (t):</a:t>
            </a:r>
            <a:endParaRPr lang="en-US" sz="2200" b="1">
              <a:solidFill>
                <a:schemeClr val="bg1"/>
              </a:solidFill>
            </a:endParaRPr>
          </a:p>
        </p:txBody>
      </p:sp>
      <p:sp>
        <p:nvSpPr>
          <p:cNvPr id="8" name="Text 5"/>
          <p:cNvSpPr/>
          <p:nvPr/>
        </p:nvSpPr>
        <p:spPr>
          <a:xfrm>
            <a:off x="9937790" y="2665814"/>
            <a:ext cx="3898821" cy="2177415"/>
          </a:xfrm>
          <a:prstGeom prst="rect">
            <a:avLst/>
          </a:prstGeom>
          <a:noFill/>
          <a:ln/>
        </p:spPr>
        <p:txBody>
          <a:bodyPr wrap="square" lIns="0" tIns="0" rIns="0" bIns="0" rtlCol="0" anchor="t"/>
          <a:lstStyle/>
          <a:p>
            <a:pPr marL="0" indent="0" algn="l">
              <a:lnSpc>
                <a:spcPts val="2850"/>
              </a:lnSpc>
              <a:buNone/>
            </a:pPr>
            <a:r>
              <a:rPr lang="en-US" sz="1750">
                <a:solidFill>
                  <a:srgbClr val="E0D6DE"/>
                </a:solidFill>
                <a:ea typeface="Noto Sans TC" pitchFamily="34" charset="-122"/>
                <a:cs typeface="Noto Sans TC" pitchFamily="34" charset="-120"/>
              </a:rPr>
              <a:t>Για κάθε deadline dk, προσθέτουμε τους χρόνους εκτέλεσης όλων των εργασιών που έχουν deadline μικρότερο ή ίσο με dk. Ο μικρότερος χρόνος που προκύπτει από όλα τα dk καθορίζει το t.</a:t>
            </a:r>
            <a:endParaRPr lang="en-US" sz="175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356521" y="3339346"/>
            <a:ext cx="176570" cy="453509"/>
          </a:xfrm>
          <a:prstGeom prst="rect">
            <a:avLst/>
          </a:prstGeom>
          <a:noFill/>
          <a:ln/>
        </p:spPr>
        <p:txBody>
          <a:bodyPr wrap="none" lIns="0" tIns="0" rIns="0" bIns="0" rtlCol="0" anchor="t"/>
          <a:lstStyle/>
          <a:p>
            <a:pPr marL="0" indent="0">
              <a:lnSpc>
                <a:spcPts val="3550"/>
              </a:lnSpc>
              <a:buNone/>
            </a:pPr>
            <a:r>
              <a:rPr lang="en-US" sz="2200">
                <a:solidFill>
                  <a:srgbClr val="E0D6DE"/>
                </a:solidFill>
                <a:ea typeface="Sora Medium" pitchFamily="34" charset="-122"/>
                <a:cs typeface="Sora Medium" pitchFamily="34" charset="-120"/>
              </a:rPr>
              <a:t>2</a:t>
            </a:r>
            <a:endParaRPr lang="en-US" sz="2200"/>
          </a:p>
        </p:txBody>
      </p:sp>
      <p:sp>
        <p:nvSpPr>
          <p:cNvPr id="11" name="Text 7"/>
          <p:cNvSpPr/>
          <p:nvPr/>
        </p:nvSpPr>
        <p:spPr>
          <a:xfrm>
            <a:off x="9937790" y="5228987"/>
            <a:ext cx="3432572" cy="354330"/>
          </a:xfrm>
          <a:prstGeom prst="rect">
            <a:avLst/>
          </a:prstGeom>
          <a:noFill/>
          <a:ln/>
        </p:spPr>
        <p:txBody>
          <a:bodyPr wrap="none" lIns="0" tIns="0" rIns="0" bIns="0" rtlCol="0" anchor="t"/>
          <a:lstStyle/>
          <a:p>
            <a:pPr marL="0" indent="0" algn="l">
              <a:lnSpc>
                <a:spcPts val="2750"/>
              </a:lnSpc>
              <a:buNone/>
            </a:pPr>
            <a:r>
              <a:rPr lang="en-US" sz="2200" b="1">
                <a:solidFill>
                  <a:srgbClr val="E0D6DE"/>
                </a:solidFill>
                <a:ea typeface="Sora Medium" pitchFamily="34" charset="-122"/>
                <a:cs typeface="Sora Medium" pitchFamily="34" charset="-120"/>
              </a:rPr>
              <a:t>Προγραμματισμός με EDF</a:t>
            </a:r>
            <a:endParaRPr lang="en-US" sz="2200" b="1"/>
          </a:p>
        </p:txBody>
      </p:sp>
      <p:sp>
        <p:nvSpPr>
          <p:cNvPr id="12" name="Text 8"/>
          <p:cNvSpPr/>
          <p:nvPr/>
        </p:nvSpPr>
        <p:spPr>
          <a:xfrm>
            <a:off x="9937790" y="5701344"/>
            <a:ext cx="3898821" cy="1451610"/>
          </a:xfrm>
          <a:prstGeom prst="rect">
            <a:avLst/>
          </a:prstGeom>
          <a:noFill/>
          <a:ln/>
        </p:spPr>
        <p:txBody>
          <a:bodyPr wrap="square" lIns="0" tIns="0" rIns="0" bIns="0" rtlCol="0" anchor="t"/>
          <a:lstStyle/>
          <a:p>
            <a:pPr marL="0" indent="0" algn="l">
              <a:lnSpc>
                <a:spcPts val="2850"/>
              </a:lnSpc>
              <a:buNone/>
            </a:pPr>
            <a:r>
              <a:rPr lang="en-US" sz="1750">
                <a:solidFill>
                  <a:srgbClr val="E0D6DE"/>
                </a:solidFill>
                <a:ea typeface="Noto Sans TC" pitchFamily="34" charset="-122"/>
                <a:cs typeface="Noto Sans TC" pitchFamily="34" charset="-120"/>
              </a:rPr>
              <a:t>Ορίζουμε βαθμονόμηση στο χρόνο t και προγραμματίζουμε τις εργασίες με βάση την πολιτική Earliest Deadline First (EDF).</a:t>
            </a:r>
            <a:endParaRPr lang="en-US" sz="175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8356997" y="5598914"/>
            <a:ext cx="175736" cy="453509"/>
          </a:xfrm>
          <a:prstGeom prst="rect">
            <a:avLst/>
          </a:prstGeom>
          <a:noFill/>
          <a:ln/>
        </p:spPr>
        <p:txBody>
          <a:bodyPr wrap="none" lIns="0" tIns="0" rIns="0" bIns="0" rtlCol="0" anchor="t"/>
          <a:lstStyle/>
          <a:p>
            <a:pPr marL="0" indent="0">
              <a:lnSpc>
                <a:spcPts val="3550"/>
              </a:lnSpc>
              <a:buNone/>
            </a:pPr>
            <a:r>
              <a:rPr lang="en-US" sz="2200">
                <a:solidFill>
                  <a:srgbClr val="E0D6DE"/>
                </a:solidFill>
                <a:ea typeface="Sora Medium" pitchFamily="34" charset="-122"/>
                <a:cs typeface="Sora Medium" pitchFamily="34" charset="-120"/>
              </a:rPr>
              <a:t>3</a:t>
            </a:r>
            <a:endParaRPr lang="en-US" sz="2200"/>
          </a:p>
        </p:txBody>
      </p:sp>
      <p:sp>
        <p:nvSpPr>
          <p:cNvPr id="15" name="Text 10"/>
          <p:cNvSpPr/>
          <p:nvPr/>
        </p:nvSpPr>
        <p:spPr>
          <a:xfrm>
            <a:off x="573768" y="5049722"/>
            <a:ext cx="3161323" cy="354330"/>
          </a:xfrm>
          <a:prstGeom prst="rect">
            <a:avLst/>
          </a:prstGeom>
          <a:noFill/>
          <a:ln/>
        </p:spPr>
        <p:txBody>
          <a:bodyPr wrap="none" lIns="0" tIns="0" rIns="0" bIns="0" rtlCol="0" anchor="t"/>
          <a:lstStyle/>
          <a:p>
            <a:pPr marL="0" indent="0" algn="r">
              <a:lnSpc>
                <a:spcPts val="2750"/>
              </a:lnSpc>
              <a:buNone/>
            </a:pPr>
            <a:r>
              <a:rPr lang="en-US" sz="2200" b="1">
                <a:solidFill>
                  <a:srgbClr val="E0D6DE"/>
                </a:solidFill>
                <a:ea typeface="Sora Medium" pitchFamily="34" charset="-122"/>
                <a:cs typeface="Sora Medium" pitchFamily="34" charset="-120"/>
              </a:rPr>
              <a:t>Ενημέρωση Επανάληψη</a:t>
            </a:r>
            <a:r>
              <a:rPr lang="el-GR" sz="2200" b="1">
                <a:solidFill>
                  <a:srgbClr val="E0D6DE"/>
                </a:solidFill>
                <a:ea typeface="Sora Medium" pitchFamily="34" charset="-122"/>
                <a:cs typeface="Sora Medium" pitchFamily="34" charset="-120"/>
              </a:rPr>
              <a:t>ς</a:t>
            </a:r>
            <a:endParaRPr lang="en-US" sz="2200" b="1"/>
          </a:p>
        </p:txBody>
      </p:sp>
      <p:sp>
        <p:nvSpPr>
          <p:cNvPr id="16" name="Text 11"/>
          <p:cNvSpPr/>
          <p:nvPr/>
        </p:nvSpPr>
        <p:spPr>
          <a:xfrm>
            <a:off x="793790" y="5397256"/>
            <a:ext cx="3898702" cy="826222"/>
          </a:xfrm>
          <a:prstGeom prst="rect">
            <a:avLst/>
          </a:prstGeom>
          <a:noFill/>
          <a:ln/>
        </p:spPr>
        <p:txBody>
          <a:bodyPr wrap="square" lIns="0" tIns="0" rIns="0" bIns="0" rtlCol="0" anchor="t"/>
          <a:lstStyle/>
          <a:p>
            <a:pPr marL="0" indent="0">
              <a:lnSpc>
                <a:spcPts val="2850"/>
              </a:lnSpc>
              <a:buNone/>
            </a:pPr>
            <a:r>
              <a:rPr lang="el-GR" sz="1750">
                <a:solidFill>
                  <a:srgbClr val="E0D6DE"/>
                </a:solidFill>
                <a:ea typeface="Noto Sans TC" pitchFamily="34" charset="-122"/>
                <a:cs typeface="Noto Sans TC" pitchFamily="34" charset="-120"/>
              </a:rPr>
              <a:t>Ε</a:t>
            </a:r>
            <a:r>
              <a:rPr lang="en-US" sz="1750">
                <a:solidFill>
                  <a:srgbClr val="E0D6DE"/>
                </a:solidFill>
                <a:ea typeface="Noto Sans TC" pitchFamily="34" charset="-122"/>
                <a:cs typeface="Noto Sans TC" pitchFamily="34" charset="-120"/>
              </a:rPr>
              <a:t>παναλαμβάνουμε τη διαδικασία μέχρι να ολοκληρωθούν όλες οι εργασίες.</a:t>
            </a:r>
            <a:endParaRPr lang="en-US" sz="1750"/>
          </a:p>
        </p:txBody>
      </p:sp>
      <p:pic>
        <p:nvPicPr>
          <p:cNvPr id="17" name="Image 3" descr="preencoded.png"/>
          <p:cNvPicPr>
            <a:picLocks noChangeAspect="1"/>
          </p:cNvPicPr>
          <p:nvPr/>
        </p:nvPicPr>
        <p:blipFill>
          <a:blip r:embed="rId6"/>
          <a:stretch>
            <a:fillRect/>
          </a:stretch>
        </p:blipFill>
        <p:spPr>
          <a:xfrm>
            <a:off x="5032653" y="2413516"/>
            <a:ext cx="4564975" cy="4564975"/>
          </a:xfrm>
          <a:prstGeom prst="rect">
            <a:avLst/>
          </a:prstGeom>
        </p:spPr>
      </p:pic>
      <p:sp>
        <p:nvSpPr>
          <p:cNvPr id="18" name="Text 12"/>
          <p:cNvSpPr/>
          <p:nvPr/>
        </p:nvSpPr>
        <p:spPr>
          <a:xfrm>
            <a:off x="6092904" y="5598914"/>
            <a:ext cx="184785" cy="453509"/>
          </a:xfrm>
          <a:prstGeom prst="rect">
            <a:avLst/>
          </a:prstGeom>
          <a:noFill/>
          <a:ln/>
        </p:spPr>
        <p:txBody>
          <a:bodyPr wrap="none" lIns="0" tIns="0" rIns="0" bIns="0" rtlCol="0" anchor="t"/>
          <a:lstStyle/>
          <a:p>
            <a:pPr marL="0" indent="0">
              <a:lnSpc>
                <a:spcPts val="3550"/>
              </a:lnSpc>
              <a:buNone/>
            </a:pPr>
            <a:r>
              <a:rPr lang="en-US" sz="2200">
                <a:solidFill>
                  <a:srgbClr val="E0D6DE"/>
                </a:solidFill>
                <a:ea typeface="Sora Medium" pitchFamily="34" charset="-122"/>
                <a:cs typeface="Sora Medium" pitchFamily="34" charset="-120"/>
              </a:rPr>
              <a:t>4</a:t>
            </a:r>
            <a:endParaRPr lang="en-US" sz="2200"/>
          </a:p>
        </p:txBody>
      </p:sp>
      <p:sp>
        <p:nvSpPr>
          <p:cNvPr id="20" name="TextBox 19">
            <a:extLst>
              <a:ext uri="{FF2B5EF4-FFF2-40B4-BE49-F238E27FC236}">
                <a16:creationId xmlns:a16="http://schemas.microsoft.com/office/drawing/2014/main" id="{F64814D2-27C7-F1BB-AB94-6CEBD53B57E2}"/>
              </a:ext>
            </a:extLst>
          </p:cNvPr>
          <p:cNvSpPr txBox="1"/>
          <p:nvPr/>
        </p:nvSpPr>
        <p:spPr>
          <a:xfrm>
            <a:off x="573768" y="7671892"/>
            <a:ext cx="8237446" cy="373179"/>
          </a:xfrm>
          <a:prstGeom prst="rect">
            <a:avLst/>
          </a:prstGeom>
          <a:noFill/>
        </p:spPr>
        <p:txBody>
          <a:bodyPr wrap="square">
            <a:spAutoFit/>
          </a:bodyPr>
          <a:lstStyle/>
          <a:p>
            <a:pPr marL="0" indent="0">
              <a:lnSpc>
                <a:spcPts val="2250"/>
              </a:lnSpc>
              <a:buNone/>
            </a:pPr>
            <a:r>
              <a:rPr lang="en-US" sz="1800">
                <a:solidFill>
                  <a:srgbClr val="E0D6DE"/>
                </a:solidFill>
                <a:ea typeface="Noto Sans TC" pitchFamily="34" charset="-122"/>
                <a:cs typeface="Noto Sans TC" pitchFamily="34" charset="-120"/>
              </a:rPr>
              <a:t>Ο PLB </a:t>
            </a:r>
            <a:r>
              <a:rPr lang="en-US" sz="1800" err="1">
                <a:solidFill>
                  <a:srgbClr val="E0D6DE"/>
                </a:solidFill>
                <a:ea typeface="Noto Sans TC" pitchFamily="34" charset="-122"/>
                <a:cs typeface="Noto Sans TC" pitchFamily="34" charset="-120"/>
              </a:rPr>
              <a:t>έχει</a:t>
            </a:r>
            <a:r>
              <a:rPr lang="en-US" sz="1800">
                <a:solidFill>
                  <a:srgbClr val="E0D6DE"/>
                </a:solidFill>
                <a:ea typeface="Noto Sans TC" pitchFamily="34" charset="-122"/>
                <a:cs typeface="Noto Sans TC" pitchFamily="34" charset="-120"/>
              </a:rPr>
              <a:t> π</a:t>
            </a:r>
            <a:r>
              <a:rPr lang="en-US" sz="1800" err="1">
                <a:solidFill>
                  <a:srgbClr val="E0D6DE"/>
                </a:solidFill>
                <a:ea typeface="Noto Sans TC" pitchFamily="34" charset="-122"/>
                <a:cs typeface="Noto Sans TC" pitchFamily="34" charset="-120"/>
              </a:rPr>
              <a:t>ολυωνυμική</a:t>
            </a:r>
            <a:r>
              <a:rPr lang="en-US" sz="1800">
                <a:solidFill>
                  <a:srgbClr val="E0D6DE"/>
                </a:solidFill>
                <a:ea typeface="Noto Sans TC" pitchFamily="34" charset="-122"/>
                <a:cs typeface="Noto Sans TC" pitchFamily="34" charset="-120"/>
              </a:rPr>
              <a:t> π</a:t>
            </a:r>
            <a:r>
              <a:rPr lang="en-US" sz="1800" err="1">
                <a:solidFill>
                  <a:srgbClr val="E0D6DE"/>
                </a:solidFill>
                <a:ea typeface="Noto Sans TC" pitchFamily="34" charset="-122"/>
                <a:cs typeface="Noto Sans TC" pitchFamily="34" charset="-120"/>
              </a:rPr>
              <a:t>ολυ</a:t>
            </a:r>
            <a:r>
              <a:rPr lang="en-US" sz="1800">
                <a:solidFill>
                  <a:srgbClr val="E0D6DE"/>
                </a:solidFill>
                <a:ea typeface="Noto Sans TC" pitchFamily="34" charset="-122"/>
                <a:cs typeface="Noto Sans TC" pitchFamily="34" charset="-120"/>
              </a:rPr>
              <a:t>πλοκότητα, με worst-case  O(n² logn)</a:t>
            </a:r>
            <a:endParaRPr lang="en-US"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4364" y="333816"/>
            <a:ext cx="5012293" cy="557451"/>
          </a:xfrm>
          <a:prstGeom prst="rect">
            <a:avLst/>
          </a:prstGeom>
          <a:noFill/>
          <a:ln/>
        </p:spPr>
        <p:txBody>
          <a:bodyPr wrap="none" lIns="0" tIns="0" rIns="0" bIns="0" rtlCol="0" anchor="t"/>
          <a:lstStyle/>
          <a:p>
            <a:pPr marL="0" indent="0">
              <a:lnSpc>
                <a:spcPts val="4350"/>
              </a:lnSpc>
              <a:buNone/>
            </a:pPr>
            <a:r>
              <a:rPr lang="en-US" sz="4000">
                <a:solidFill>
                  <a:srgbClr val="97B8FF"/>
                </a:solidFill>
                <a:ea typeface="Sora Medium" pitchFamily="34" charset="-122"/>
                <a:cs typeface="Sora Medium" pitchFamily="34" charset="-120"/>
              </a:rPr>
              <a:t>Παράδειγμα Εφαρμογής</a:t>
            </a:r>
            <a:endParaRPr lang="en-US" sz="4000"/>
          </a:p>
        </p:txBody>
      </p:sp>
      <p:sp>
        <p:nvSpPr>
          <p:cNvPr id="3" name="Text 1"/>
          <p:cNvSpPr/>
          <p:nvPr/>
        </p:nvSpPr>
        <p:spPr>
          <a:xfrm>
            <a:off x="624364" y="1317784"/>
            <a:ext cx="3567827" cy="446008"/>
          </a:xfrm>
          <a:prstGeom prst="rect">
            <a:avLst/>
          </a:prstGeom>
          <a:noFill/>
          <a:ln/>
        </p:spPr>
        <p:txBody>
          <a:bodyPr wrap="none" lIns="0" tIns="0" rIns="0" bIns="0" rtlCol="0" anchor="t"/>
          <a:lstStyle/>
          <a:p>
            <a:pPr marL="0" indent="0">
              <a:lnSpc>
                <a:spcPts val="3500"/>
              </a:lnSpc>
              <a:buNone/>
            </a:pPr>
            <a:r>
              <a:rPr lang="en-US" sz="3200">
                <a:solidFill>
                  <a:srgbClr val="97B8FF"/>
                </a:solidFill>
                <a:ea typeface="Sora Medium" pitchFamily="34" charset="-122"/>
                <a:cs typeface="Sora Medium" pitchFamily="34" charset="-120"/>
              </a:rPr>
              <a:t>Είσοδος:</a:t>
            </a:r>
            <a:endParaRPr lang="en-US" sz="3200"/>
          </a:p>
        </p:txBody>
      </p:sp>
      <p:sp>
        <p:nvSpPr>
          <p:cNvPr id="4" name="Text 2"/>
          <p:cNvSpPr/>
          <p:nvPr/>
        </p:nvSpPr>
        <p:spPr>
          <a:xfrm>
            <a:off x="624364" y="2031325"/>
            <a:ext cx="13381673" cy="285274"/>
          </a:xfrm>
          <a:prstGeom prst="rect">
            <a:avLst/>
          </a:prstGeom>
          <a:noFill/>
          <a:ln/>
        </p:spPr>
        <p:txBody>
          <a:bodyPr wrap="none" lIns="0" tIns="0" rIns="0" bIns="0" rtlCol="0" anchor="t"/>
          <a:lstStyle/>
          <a:p>
            <a:pPr marL="342900" indent="-342900">
              <a:lnSpc>
                <a:spcPts val="2200"/>
              </a:lnSpc>
              <a:buSzPct val="100000"/>
              <a:buChar char="•"/>
            </a:pPr>
            <a:r>
              <a:rPr lang="en-US" sz="1400">
                <a:solidFill>
                  <a:srgbClr val="E0D6DE"/>
                </a:solidFill>
                <a:ea typeface="Noto Sans TC" pitchFamily="34" charset="-122"/>
                <a:cs typeface="Noto Sans TC" pitchFamily="34" charset="-120"/>
              </a:rPr>
              <a:t>T = 5 (διάστημα βαθμονόμησης)</a:t>
            </a:r>
            <a:endParaRPr lang="en-US" sz="1400"/>
          </a:p>
        </p:txBody>
      </p:sp>
      <p:sp>
        <p:nvSpPr>
          <p:cNvPr id="5" name="Text 3"/>
          <p:cNvSpPr/>
          <p:nvPr/>
        </p:nvSpPr>
        <p:spPr>
          <a:xfrm>
            <a:off x="624364" y="2378988"/>
            <a:ext cx="13381673" cy="285274"/>
          </a:xfrm>
          <a:prstGeom prst="rect">
            <a:avLst/>
          </a:prstGeom>
          <a:noFill/>
          <a:ln/>
        </p:spPr>
        <p:txBody>
          <a:bodyPr wrap="none" lIns="0" tIns="0" rIns="0" bIns="0" rtlCol="0" anchor="t"/>
          <a:lstStyle/>
          <a:p>
            <a:pPr marL="342900" indent="-342900">
              <a:lnSpc>
                <a:spcPts val="2200"/>
              </a:lnSpc>
              <a:buSzPct val="100000"/>
              <a:buChar char="•"/>
            </a:pPr>
            <a:r>
              <a:rPr lang="en-US" sz="1400">
                <a:solidFill>
                  <a:srgbClr val="E0D6DE"/>
                </a:solidFill>
                <a:ea typeface="Noto Sans TC" pitchFamily="34" charset="-122"/>
                <a:cs typeface="Noto Sans TC" pitchFamily="34" charset="-120"/>
              </a:rPr>
              <a:t>N = </a:t>
            </a:r>
            <a:r>
              <a:rPr lang="el-GR" sz="1400">
                <a:solidFill>
                  <a:srgbClr val="E0D6DE"/>
                </a:solidFill>
                <a:ea typeface="Noto Sans TC" pitchFamily="34" charset="-122"/>
                <a:cs typeface="Noto Sans TC" pitchFamily="34" charset="-120"/>
              </a:rPr>
              <a:t>5</a:t>
            </a:r>
            <a:r>
              <a:rPr lang="en-US" sz="1400">
                <a:solidFill>
                  <a:srgbClr val="E0D6DE"/>
                </a:solidFill>
                <a:ea typeface="Noto Sans TC" pitchFamily="34" charset="-122"/>
                <a:cs typeface="Noto Sans TC" pitchFamily="34" charset="-120"/>
              </a:rPr>
              <a:t> (αριθμός εργασιών)</a:t>
            </a:r>
            <a:endParaRPr lang="en-US" sz="1400"/>
          </a:p>
        </p:txBody>
      </p:sp>
      <p:sp>
        <p:nvSpPr>
          <p:cNvPr id="6" name="Text 4"/>
          <p:cNvSpPr/>
          <p:nvPr/>
        </p:nvSpPr>
        <p:spPr>
          <a:xfrm>
            <a:off x="624363" y="5530377"/>
            <a:ext cx="13381673" cy="285274"/>
          </a:xfrm>
          <a:prstGeom prst="rect">
            <a:avLst/>
          </a:prstGeom>
          <a:noFill/>
          <a:ln/>
        </p:spPr>
        <p:txBody>
          <a:bodyPr wrap="none" lIns="0" tIns="0" rIns="0" bIns="0" rtlCol="0" anchor="t"/>
          <a:lstStyle/>
          <a:p>
            <a:r>
              <a:rPr lang="el-GR" sz="2000" b="1">
                <a:solidFill>
                  <a:schemeClr val="bg1"/>
                </a:solidFill>
              </a:rPr>
              <a:t>Εκτέλεση Αλγορίθμου</a:t>
            </a:r>
          </a:p>
        </p:txBody>
      </p:sp>
      <p:sp>
        <p:nvSpPr>
          <p:cNvPr id="12" name="Text 2">
            <a:extLst>
              <a:ext uri="{FF2B5EF4-FFF2-40B4-BE49-F238E27FC236}">
                <a16:creationId xmlns:a16="http://schemas.microsoft.com/office/drawing/2014/main" id="{74C1AA9A-4300-C078-5BD5-9512C40D176C}"/>
              </a:ext>
            </a:extLst>
          </p:cNvPr>
          <p:cNvSpPr/>
          <p:nvPr/>
        </p:nvSpPr>
        <p:spPr>
          <a:xfrm>
            <a:off x="8237094" y="1961812"/>
            <a:ext cx="2551748" cy="318849"/>
          </a:xfrm>
          <a:prstGeom prst="rect">
            <a:avLst/>
          </a:prstGeom>
          <a:noFill/>
          <a:ln/>
        </p:spPr>
        <p:txBody>
          <a:bodyPr wrap="none" lIns="0" tIns="0" rIns="0" bIns="0" rtlCol="0" anchor="t"/>
          <a:lstStyle/>
          <a:p>
            <a:pPr marL="0" indent="0" algn="ctr">
              <a:lnSpc>
                <a:spcPts val="2500"/>
              </a:lnSpc>
              <a:buNone/>
            </a:pPr>
            <a:endParaRPr lang="en-US" sz="2400"/>
          </a:p>
        </p:txBody>
      </p:sp>
      <p:sp>
        <p:nvSpPr>
          <p:cNvPr id="15" name="Text 1">
            <a:extLst>
              <a:ext uri="{FF2B5EF4-FFF2-40B4-BE49-F238E27FC236}">
                <a16:creationId xmlns:a16="http://schemas.microsoft.com/office/drawing/2014/main" id="{A670EC22-7EB1-D5CD-721C-2F04723B7B11}"/>
              </a:ext>
            </a:extLst>
          </p:cNvPr>
          <p:cNvSpPr/>
          <p:nvPr/>
        </p:nvSpPr>
        <p:spPr>
          <a:xfrm>
            <a:off x="5734757" y="1112639"/>
            <a:ext cx="7556421" cy="689013"/>
          </a:xfrm>
          <a:prstGeom prst="rect">
            <a:avLst/>
          </a:prstGeom>
          <a:noFill/>
          <a:ln/>
        </p:spPr>
        <p:txBody>
          <a:bodyPr wrap="none" lIns="0" tIns="0" rIns="0" bIns="0" rtlCol="0" anchor="t"/>
          <a:lstStyle/>
          <a:p>
            <a:pPr marL="0" indent="0" algn="ctr">
              <a:lnSpc>
                <a:spcPts val="5300"/>
              </a:lnSpc>
              <a:buNone/>
            </a:pPr>
            <a:endParaRPr lang="en-US" sz="5300"/>
          </a:p>
        </p:txBody>
      </p:sp>
      <p:sp>
        <p:nvSpPr>
          <p:cNvPr id="18" name="Text 4">
            <a:extLst>
              <a:ext uri="{FF2B5EF4-FFF2-40B4-BE49-F238E27FC236}">
                <a16:creationId xmlns:a16="http://schemas.microsoft.com/office/drawing/2014/main" id="{D08AE34D-9622-79B5-67C0-24D21E24A661}"/>
              </a:ext>
            </a:extLst>
          </p:cNvPr>
          <p:cNvSpPr/>
          <p:nvPr/>
        </p:nvSpPr>
        <p:spPr>
          <a:xfrm>
            <a:off x="5739964" y="4373915"/>
            <a:ext cx="7556421" cy="673656"/>
          </a:xfrm>
          <a:prstGeom prst="rect">
            <a:avLst/>
          </a:prstGeom>
          <a:noFill/>
          <a:ln/>
        </p:spPr>
        <p:txBody>
          <a:bodyPr wrap="none" lIns="0" tIns="0" rIns="0" bIns="0" rtlCol="0" anchor="t"/>
          <a:lstStyle/>
          <a:p>
            <a:pPr marL="0" indent="0" algn="ctr">
              <a:lnSpc>
                <a:spcPts val="5300"/>
              </a:lnSpc>
              <a:buNone/>
            </a:pPr>
            <a:endParaRPr lang="en-US" sz="5300"/>
          </a:p>
        </p:txBody>
      </p:sp>
      <p:sp>
        <p:nvSpPr>
          <p:cNvPr id="19" name="Text 5">
            <a:extLst>
              <a:ext uri="{FF2B5EF4-FFF2-40B4-BE49-F238E27FC236}">
                <a16:creationId xmlns:a16="http://schemas.microsoft.com/office/drawing/2014/main" id="{02CC91EA-E587-3353-03E7-3A28D088CFCB}"/>
              </a:ext>
            </a:extLst>
          </p:cNvPr>
          <p:cNvSpPr/>
          <p:nvPr/>
        </p:nvSpPr>
        <p:spPr>
          <a:xfrm>
            <a:off x="8237094" y="5494312"/>
            <a:ext cx="2551748" cy="318849"/>
          </a:xfrm>
          <a:prstGeom prst="rect">
            <a:avLst/>
          </a:prstGeom>
          <a:noFill/>
          <a:ln/>
        </p:spPr>
        <p:txBody>
          <a:bodyPr wrap="none" lIns="0" tIns="0" rIns="0" bIns="0" rtlCol="0" anchor="t"/>
          <a:lstStyle/>
          <a:p>
            <a:pPr marL="0" indent="0" algn="ctr">
              <a:lnSpc>
                <a:spcPts val="2500"/>
              </a:lnSpc>
              <a:buNone/>
            </a:pPr>
            <a:endParaRPr lang="en-US" sz="2400"/>
          </a:p>
        </p:txBody>
      </p:sp>
      <p:pic>
        <p:nvPicPr>
          <p:cNvPr id="16" name="Εικόνα 15">
            <a:extLst>
              <a:ext uri="{FF2B5EF4-FFF2-40B4-BE49-F238E27FC236}">
                <a16:creationId xmlns:a16="http://schemas.microsoft.com/office/drawing/2014/main" id="{86BF78EC-6426-6AEB-6A9F-3CB10B289B25}"/>
              </a:ext>
            </a:extLst>
          </p:cNvPr>
          <p:cNvPicPr>
            <a:picLocks noChangeAspect="1"/>
          </p:cNvPicPr>
          <p:nvPr/>
        </p:nvPicPr>
        <p:blipFill>
          <a:blip r:embed="rId3"/>
          <a:stretch>
            <a:fillRect/>
          </a:stretch>
        </p:blipFill>
        <p:spPr>
          <a:xfrm>
            <a:off x="624364" y="2862262"/>
            <a:ext cx="5481099" cy="2277297"/>
          </a:xfrm>
          <a:prstGeom prst="rect">
            <a:avLst/>
          </a:prstGeom>
        </p:spPr>
      </p:pic>
      <p:sp>
        <p:nvSpPr>
          <p:cNvPr id="22" name="TextBox 21">
            <a:extLst>
              <a:ext uri="{FF2B5EF4-FFF2-40B4-BE49-F238E27FC236}">
                <a16:creationId xmlns:a16="http://schemas.microsoft.com/office/drawing/2014/main" id="{B6C5E5C4-DB17-734A-BC90-3C2E2398804A}"/>
              </a:ext>
            </a:extLst>
          </p:cNvPr>
          <p:cNvSpPr txBox="1"/>
          <p:nvPr/>
        </p:nvSpPr>
        <p:spPr>
          <a:xfrm>
            <a:off x="624363" y="6035817"/>
            <a:ext cx="10783614" cy="369332"/>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Η πρώτη εργασία έχει προθεσμία 15. Ο αλγόριθμος ξεκινά την εκτέλεση.</a:t>
            </a:r>
          </a:p>
        </p:txBody>
      </p:sp>
      <p:sp>
        <p:nvSpPr>
          <p:cNvPr id="24" name="TextBox 23">
            <a:extLst>
              <a:ext uri="{FF2B5EF4-FFF2-40B4-BE49-F238E27FC236}">
                <a16:creationId xmlns:a16="http://schemas.microsoft.com/office/drawing/2014/main" id="{FE080D80-BCB1-199D-EC2A-09F209AC2611}"/>
              </a:ext>
            </a:extLst>
          </p:cNvPr>
          <p:cNvSpPr txBox="1"/>
          <p:nvPr/>
        </p:nvSpPr>
        <p:spPr>
          <a:xfrm>
            <a:off x="624363" y="6577620"/>
            <a:ext cx="7082867"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Η δεύτερη εργασία έχει προθεσμία 20, αλλά το διάστημα 15 → 20 </a:t>
            </a:r>
            <a:r>
              <a:rPr lang="el-GR" b="1">
                <a:solidFill>
                  <a:schemeClr val="bg1"/>
                </a:solidFill>
              </a:rPr>
              <a:t>είναι μικρότερο από T</a:t>
            </a:r>
            <a:r>
              <a:rPr lang="el-GR">
                <a:solidFill>
                  <a:schemeClr val="bg1"/>
                </a:solidFill>
              </a:rPr>
              <a:t>, άρα </a:t>
            </a:r>
            <a:r>
              <a:rPr lang="el-GR" b="1">
                <a:solidFill>
                  <a:schemeClr val="bg1"/>
                </a:solidFill>
              </a:rPr>
              <a:t>δεν χρειάζεται βαθμονόμηση</a:t>
            </a:r>
            <a:r>
              <a:rPr lang="el-GR">
                <a:solidFill>
                  <a:schemeClr val="bg1"/>
                </a:solidFill>
              </a:rPr>
              <a:t>.</a:t>
            </a:r>
          </a:p>
        </p:txBody>
      </p:sp>
      <p:sp>
        <p:nvSpPr>
          <p:cNvPr id="26" name="TextBox 25">
            <a:extLst>
              <a:ext uri="{FF2B5EF4-FFF2-40B4-BE49-F238E27FC236}">
                <a16:creationId xmlns:a16="http://schemas.microsoft.com/office/drawing/2014/main" id="{3E5AC5EB-58D7-BD5D-1E68-063F4B06A48C}"/>
              </a:ext>
            </a:extLst>
          </p:cNvPr>
          <p:cNvSpPr txBox="1"/>
          <p:nvPr/>
        </p:nvSpPr>
        <p:spPr>
          <a:xfrm>
            <a:off x="624364" y="7244803"/>
            <a:ext cx="5938345" cy="923330"/>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Η τρίτη εργασία έχει προθεσμία 30. Εδώ όμως έχουμε </a:t>
            </a:r>
            <a:r>
              <a:rPr lang="el-GR" b="1">
                <a:solidFill>
                  <a:schemeClr val="bg1"/>
                </a:solidFill>
              </a:rPr>
              <a:t>διάστημα 20 → 30 που είναι 10, δηλαδή μεγαλύτερο από T</a:t>
            </a:r>
            <a:r>
              <a:rPr lang="el-GR">
                <a:solidFill>
                  <a:schemeClr val="bg1"/>
                </a:solidFill>
              </a:rPr>
              <a:t>, άρα εισάγεται βαθμονόμηση στο </a:t>
            </a:r>
            <a:r>
              <a:rPr lang="el-GR" b="1">
                <a:solidFill>
                  <a:schemeClr val="bg1"/>
                </a:solidFill>
              </a:rPr>
              <a:t>25</a:t>
            </a:r>
            <a:r>
              <a:rPr lang="el-GR">
                <a:solidFill>
                  <a:schemeClr val="bg1"/>
                </a:solidFill>
              </a:rPr>
              <a:t>.</a:t>
            </a:r>
          </a:p>
        </p:txBody>
      </p:sp>
      <p:sp>
        <p:nvSpPr>
          <p:cNvPr id="28" name="TextBox 27">
            <a:extLst>
              <a:ext uri="{FF2B5EF4-FFF2-40B4-BE49-F238E27FC236}">
                <a16:creationId xmlns:a16="http://schemas.microsoft.com/office/drawing/2014/main" id="{0F93DB66-1CAA-1F11-1079-7D74DDDEF865}"/>
              </a:ext>
            </a:extLst>
          </p:cNvPr>
          <p:cNvSpPr txBox="1"/>
          <p:nvPr/>
        </p:nvSpPr>
        <p:spPr>
          <a:xfrm>
            <a:off x="7707230" y="1329134"/>
            <a:ext cx="6327227"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Η τέταρτη εργασία έχει προθεσμία 40. Επειδή 30 → 40 είναι πάλι 10 (μεγαλύτερο από T), εισάγεται βαθμονόμηση στο </a:t>
            </a:r>
            <a:r>
              <a:rPr lang="el-GR" b="1">
                <a:solidFill>
                  <a:schemeClr val="bg1"/>
                </a:solidFill>
              </a:rPr>
              <a:t>35</a:t>
            </a:r>
            <a:r>
              <a:rPr lang="el-GR">
                <a:solidFill>
                  <a:schemeClr val="bg1"/>
                </a:solidFill>
              </a:rPr>
              <a:t>.</a:t>
            </a:r>
          </a:p>
        </p:txBody>
      </p:sp>
      <p:sp>
        <p:nvSpPr>
          <p:cNvPr id="30" name="TextBox 29">
            <a:extLst>
              <a:ext uri="{FF2B5EF4-FFF2-40B4-BE49-F238E27FC236}">
                <a16:creationId xmlns:a16="http://schemas.microsoft.com/office/drawing/2014/main" id="{D982F3CE-2CB9-007E-796D-49D942DB07FB}"/>
              </a:ext>
            </a:extLst>
          </p:cNvPr>
          <p:cNvSpPr txBox="1"/>
          <p:nvPr/>
        </p:nvSpPr>
        <p:spPr>
          <a:xfrm>
            <a:off x="7707230" y="2177661"/>
            <a:ext cx="12507312"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Η πέμπτη εργασία έχει προθεσμία 50. Το 40 → 50 είναι 10, </a:t>
            </a:r>
          </a:p>
          <a:p>
            <a:r>
              <a:rPr lang="el-GR">
                <a:solidFill>
                  <a:schemeClr val="bg1"/>
                </a:solidFill>
              </a:rPr>
              <a:t>     άρα εισάγεται άλλη μία βαθμονόμηση στο </a:t>
            </a:r>
            <a:r>
              <a:rPr lang="el-GR" b="1">
                <a:solidFill>
                  <a:schemeClr val="bg1"/>
                </a:solidFill>
              </a:rPr>
              <a:t>45</a:t>
            </a:r>
            <a:r>
              <a:rPr lang="el-GR">
                <a:solidFill>
                  <a:schemeClr val="bg1"/>
                </a:solidFill>
              </a:rPr>
              <a:t>.</a:t>
            </a:r>
          </a:p>
        </p:txBody>
      </p:sp>
      <p:sp>
        <p:nvSpPr>
          <p:cNvPr id="32" name="TextBox 31">
            <a:extLst>
              <a:ext uri="{FF2B5EF4-FFF2-40B4-BE49-F238E27FC236}">
                <a16:creationId xmlns:a16="http://schemas.microsoft.com/office/drawing/2014/main" id="{1CB5B46D-47AB-2B30-7660-DF9213CF965D}"/>
              </a:ext>
            </a:extLst>
          </p:cNvPr>
          <p:cNvSpPr txBox="1"/>
          <p:nvPr/>
        </p:nvSpPr>
        <p:spPr>
          <a:xfrm>
            <a:off x="7707230" y="3046466"/>
            <a:ext cx="10783614" cy="400110"/>
          </a:xfrm>
          <a:prstGeom prst="rect">
            <a:avLst/>
          </a:prstGeom>
          <a:noFill/>
        </p:spPr>
        <p:txBody>
          <a:bodyPr wrap="square">
            <a:spAutoFit/>
          </a:bodyPr>
          <a:lstStyle/>
          <a:p>
            <a:r>
              <a:rPr lang="el-GR" sz="2000">
                <a:solidFill>
                  <a:schemeClr val="bg1"/>
                </a:solidFill>
              </a:rPr>
              <a:t>Τελικές βαθμονομήσεις:</a:t>
            </a:r>
          </a:p>
        </p:txBody>
      </p:sp>
      <p:sp>
        <p:nvSpPr>
          <p:cNvPr id="34" name="TextBox 33">
            <a:extLst>
              <a:ext uri="{FF2B5EF4-FFF2-40B4-BE49-F238E27FC236}">
                <a16:creationId xmlns:a16="http://schemas.microsoft.com/office/drawing/2014/main" id="{ACA02D83-1750-A8F4-EBD2-F8A30EBC00EF}"/>
              </a:ext>
            </a:extLst>
          </p:cNvPr>
          <p:cNvSpPr txBox="1"/>
          <p:nvPr/>
        </p:nvSpPr>
        <p:spPr>
          <a:xfrm>
            <a:off x="10383173" y="3101660"/>
            <a:ext cx="10783614" cy="369332"/>
          </a:xfrm>
          <a:prstGeom prst="rect">
            <a:avLst/>
          </a:prstGeom>
          <a:noFill/>
        </p:spPr>
        <p:txBody>
          <a:bodyPr wrap="square">
            <a:spAutoFit/>
          </a:bodyPr>
          <a:lstStyle/>
          <a:p>
            <a:r>
              <a:rPr lang="el-GR">
                <a:solidFill>
                  <a:schemeClr val="bg1"/>
                </a:solidFill>
              </a:rPr>
              <a:t>25, 35, 45</a:t>
            </a:r>
          </a:p>
        </p:txBody>
      </p:sp>
      <p:sp>
        <p:nvSpPr>
          <p:cNvPr id="36" name="TextBox 35">
            <a:extLst>
              <a:ext uri="{FF2B5EF4-FFF2-40B4-BE49-F238E27FC236}">
                <a16:creationId xmlns:a16="http://schemas.microsoft.com/office/drawing/2014/main" id="{F54BD3D5-6DBA-C231-6861-7C37E4354814}"/>
              </a:ext>
            </a:extLst>
          </p:cNvPr>
          <p:cNvSpPr txBox="1"/>
          <p:nvPr/>
        </p:nvSpPr>
        <p:spPr>
          <a:xfrm>
            <a:off x="7707230" y="3745468"/>
            <a:ext cx="10583916" cy="400110"/>
          </a:xfrm>
          <a:prstGeom prst="rect">
            <a:avLst/>
          </a:prstGeom>
          <a:noFill/>
        </p:spPr>
        <p:txBody>
          <a:bodyPr wrap="square">
            <a:spAutoFit/>
          </a:bodyPr>
          <a:lstStyle/>
          <a:p>
            <a:r>
              <a:rPr lang="en-US" sz="2000">
                <a:solidFill>
                  <a:schemeClr val="bg1"/>
                </a:solidFill>
              </a:rPr>
              <a:t>Εκτελούμε </a:t>
            </a:r>
            <a:r>
              <a:rPr lang="en-US" sz="2000" b="1">
                <a:solidFill>
                  <a:schemeClr val="bg1"/>
                </a:solidFill>
              </a:rPr>
              <a:t>EDF (Earliest Deadline First)</a:t>
            </a:r>
            <a:r>
              <a:rPr lang="en-US" sz="2000">
                <a:solidFill>
                  <a:schemeClr val="bg1"/>
                </a:solidFill>
              </a:rPr>
              <a:t>:</a:t>
            </a:r>
            <a:endParaRPr lang="el-GR" sz="2000">
              <a:solidFill>
                <a:schemeClr val="bg1"/>
              </a:solidFill>
            </a:endParaRPr>
          </a:p>
        </p:txBody>
      </p:sp>
      <p:sp>
        <p:nvSpPr>
          <p:cNvPr id="38" name="TextBox 37">
            <a:extLst>
              <a:ext uri="{FF2B5EF4-FFF2-40B4-BE49-F238E27FC236}">
                <a16:creationId xmlns:a16="http://schemas.microsoft.com/office/drawing/2014/main" id="{7407332C-E765-3F1C-49C3-4045FC538D56}"/>
              </a:ext>
            </a:extLst>
          </p:cNvPr>
          <p:cNvSpPr txBox="1"/>
          <p:nvPr/>
        </p:nvSpPr>
        <p:spPr>
          <a:xfrm>
            <a:off x="8237094" y="4229742"/>
            <a:ext cx="10583916" cy="369332"/>
          </a:xfrm>
          <a:prstGeom prst="rect">
            <a:avLst/>
          </a:prstGeom>
          <a:noFill/>
        </p:spPr>
        <p:txBody>
          <a:bodyPr wrap="square">
            <a:spAutoFit/>
          </a:bodyPr>
          <a:lstStyle/>
          <a:p>
            <a:r>
              <a:rPr lang="da-DK">
                <a:solidFill>
                  <a:schemeClr val="bg1"/>
                </a:solidFill>
              </a:rPr>
              <a:t>Job 1 (p=3) → </a:t>
            </a:r>
            <a:r>
              <a:rPr lang="da-DK" b="1">
                <a:solidFill>
                  <a:schemeClr val="bg1"/>
                </a:solidFill>
              </a:rPr>
              <a:t>[0, 3)</a:t>
            </a:r>
            <a:endParaRPr lang="el-GR">
              <a:solidFill>
                <a:schemeClr val="bg1"/>
              </a:solidFill>
            </a:endParaRPr>
          </a:p>
        </p:txBody>
      </p:sp>
      <p:sp>
        <p:nvSpPr>
          <p:cNvPr id="40" name="TextBox 39">
            <a:extLst>
              <a:ext uri="{FF2B5EF4-FFF2-40B4-BE49-F238E27FC236}">
                <a16:creationId xmlns:a16="http://schemas.microsoft.com/office/drawing/2014/main" id="{304CFDF7-8A6C-F6EE-EEDF-07187D8B8CC4}"/>
              </a:ext>
            </a:extLst>
          </p:cNvPr>
          <p:cNvSpPr txBox="1"/>
          <p:nvPr/>
        </p:nvSpPr>
        <p:spPr>
          <a:xfrm>
            <a:off x="8237094" y="4678239"/>
            <a:ext cx="10583916" cy="369332"/>
          </a:xfrm>
          <a:prstGeom prst="rect">
            <a:avLst/>
          </a:prstGeom>
          <a:noFill/>
        </p:spPr>
        <p:txBody>
          <a:bodyPr wrap="square">
            <a:spAutoFit/>
          </a:bodyPr>
          <a:lstStyle/>
          <a:p>
            <a:r>
              <a:rPr lang="da-DK">
                <a:solidFill>
                  <a:schemeClr val="bg1"/>
                </a:solidFill>
              </a:rPr>
              <a:t>Job 2 (p=5) → </a:t>
            </a:r>
            <a:r>
              <a:rPr lang="da-DK" b="1">
                <a:solidFill>
                  <a:schemeClr val="bg1"/>
                </a:solidFill>
              </a:rPr>
              <a:t>[3, 8)</a:t>
            </a:r>
            <a:endParaRPr lang="el-GR">
              <a:solidFill>
                <a:schemeClr val="bg1"/>
              </a:solidFill>
            </a:endParaRPr>
          </a:p>
        </p:txBody>
      </p:sp>
      <p:sp>
        <p:nvSpPr>
          <p:cNvPr id="42" name="TextBox 41">
            <a:extLst>
              <a:ext uri="{FF2B5EF4-FFF2-40B4-BE49-F238E27FC236}">
                <a16:creationId xmlns:a16="http://schemas.microsoft.com/office/drawing/2014/main" id="{47C5D7BE-7D7F-4724-BCBA-B0D0B8E8DF0A}"/>
              </a:ext>
            </a:extLst>
          </p:cNvPr>
          <p:cNvSpPr txBox="1"/>
          <p:nvPr/>
        </p:nvSpPr>
        <p:spPr>
          <a:xfrm>
            <a:off x="8237094" y="5125093"/>
            <a:ext cx="10583916" cy="369332"/>
          </a:xfrm>
          <a:prstGeom prst="rect">
            <a:avLst/>
          </a:prstGeom>
          <a:noFill/>
        </p:spPr>
        <p:txBody>
          <a:bodyPr wrap="square">
            <a:spAutoFit/>
          </a:bodyPr>
          <a:lstStyle/>
          <a:p>
            <a:r>
              <a:rPr lang="da-DK">
                <a:solidFill>
                  <a:schemeClr val="bg1"/>
                </a:solidFill>
              </a:rPr>
              <a:t>Job 3 (p=8) → </a:t>
            </a:r>
            <a:r>
              <a:rPr lang="da-DK" b="1">
                <a:solidFill>
                  <a:schemeClr val="bg1"/>
                </a:solidFill>
              </a:rPr>
              <a:t>[8, 16)</a:t>
            </a:r>
            <a:endParaRPr lang="el-GR">
              <a:solidFill>
                <a:schemeClr val="bg1"/>
              </a:solidFill>
            </a:endParaRPr>
          </a:p>
        </p:txBody>
      </p:sp>
      <p:sp>
        <p:nvSpPr>
          <p:cNvPr id="44" name="TextBox 43">
            <a:extLst>
              <a:ext uri="{FF2B5EF4-FFF2-40B4-BE49-F238E27FC236}">
                <a16:creationId xmlns:a16="http://schemas.microsoft.com/office/drawing/2014/main" id="{C204BEFE-944A-16C7-15EB-1FE42E5084D3}"/>
              </a:ext>
            </a:extLst>
          </p:cNvPr>
          <p:cNvSpPr txBox="1"/>
          <p:nvPr/>
        </p:nvSpPr>
        <p:spPr>
          <a:xfrm>
            <a:off x="8237094" y="5594233"/>
            <a:ext cx="10583916" cy="369332"/>
          </a:xfrm>
          <a:prstGeom prst="rect">
            <a:avLst/>
          </a:prstGeom>
          <a:noFill/>
        </p:spPr>
        <p:txBody>
          <a:bodyPr wrap="square">
            <a:spAutoFit/>
          </a:bodyPr>
          <a:lstStyle/>
          <a:p>
            <a:r>
              <a:rPr lang="da-DK">
                <a:solidFill>
                  <a:schemeClr val="bg1"/>
                </a:solidFill>
              </a:rPr>
              <a:t>Job 4 (p=6) → </a:t>
            </a:r>
            <a:r>
              <a:rPr lang="da-DK" b="1">
                <a:solidFill>
                  <a:schemeClr val="bg1"/>
                </a:solidFill>
              </a:rPr>
              <a:t>[16, 22)</a:t>
            </a:r>
            <a:endParaRPr lang="el-GR">
              <a:solidFill>
                <a:schemeClr val="bg1"/>
              </a:solidFill>
            </a:endParaRPr>
          </a:p>
        </p:txBody>
      </p:sp>
      <p:sp>
        <p:nvSpPr>
          <p:cNvPr id="46" name="TextBox 45">
            <a:extLst>
              <a:ext uri="{FF2B5EF4-FFF2-40B4-BE49-F238E27FC236}">
                <a16:creationId xmlns:a16="http://schemas.microsoft.com/office/drawing/2014/main" id="{53131EC4-1847-6FAB-2E38-6A116DDE0ED2}"/>
              </a:ext>
            </a:extLst>
          </p:cNvPr>
          <p:cNvSpPr txBox="1"/>
          <p:nvPr/>
        </p:nvSpPr>
        <p:spPr>
          <a:xfrm>
            <a:off x="8237094" y="6061515"/>
            <a:ext cx="10583916" cy="369332"/>
          </a:xfrm>
          <a:prstGeom prst="rect">
            <a:avLst/>
          </a:prstGeom>
          <a:noFill/>
        </p:spPr>
        <p:txBody>
          <a:bodyPr wrap="square">
            <a:spAutoFit/>
          </a:bodyPr>
          <a:lstStyle/>
          <a:p>
            <a:r>
              <a:rPr lang="el-GR">
                <a:solidFill>
                  <a:schemeClr val="bg1"/>
                </a:solidFill>
              </a:rPr>
              <a:t>Job 5 ξεκινά, αλλά σταματά λόγω της βαθμονόμησης → </a:t>
            </a:r>
            <a:r>
              <a:rPr lang="el-GR" b="1">
                <a:solidFill>
                  <a:schemeClr val="bg1"/>
                </a:solidFill>
              </a:rPr>
              <a:t>[22, 25)</a:t>
            </a:r>
            <a:endParaRPr lang="el-GR">
              <a:solidFill>
                <a:schemeClr val="bg1"/>
              </a:solidFill>
            </a:endParaRPr>
          </a:p>
        </p:txBody>
      </p:sp>
      <p:sp>
        <p:nvSpPr>
          <p:cNvPr id="48" name="TextBox 47">
            <a:extLst>
              <a:ext uri="{FF2B5EF4-FFF2-40B4-BE49-F238E27FC236}">
                <a16:creationId xmlns:a16="http://schemas.microsoft.com/office/drawing/2014/main" id="{C09BC777-D8F5-B542-3B1B-B219928DF9CE}"/>
              </a:ext>
            </a:extLst>
          </p:cNvPr>
          <p:cNvSpPr txBox="1"/>
          <p:nvPr/>
        </p:nvSpPr>
        <p:spPr>
          <a:xfrm>
            <a:off x="8237094" y="6966328"/>
            <a:ext cx="10583916" cy="369332"/>
          </a:xfrm>
          <a:prstGeom prst="rect">
            <a:avLst/>
          </a:prstGeom>
          <a:noFill/>
        </p:spPr>
        <p:txBody>
          <a:bodyPr wrap="square">
            <a:spAutoFit/>
          </a:bodyPr>
          <a:lstStyle/>
          <a:p>
            <a:r>
              <a:rPr lang="el-GR">
                <a:solidFill>
                  <a:schemeClr val="bg1"/>
                </a:solidFill>
              </a:rPr>
              <a:t>Job 5 </a:t>
            </a:r>
            <a:r>
              <a:rPr lang="en-US">
                <a:solidFill>
                  <a:schemeClr val="bg1"/>
                </a:solidFill>
              </a:rPr>
              <a:t> </a:t>
            </a:r>
            <a:r>
              <a:rPr lang="el-GR">
                <a:solidFill>
                  <a:schemeClr val="bg1"/>
                </a:solidFill>
              </a:rPr>
              <a:t>συνεχίζεται (υπόλοιπο p=6) → </a:t>
            </a:r>
            <a:r>
              <a:rPr lang="el-GR" b="1">
                <a:solidFill>
                  <a:schemeClr val="bg1"/>
                </a:solidFill>
              </a:rPr>
              <a:t>[25, 31)</a:t>
            </a:r>
            <a:endParaRPr lang="el-GR">
              <a:solidFill>
                <a:schemeClr val="bg1"/>
              </a:solidFill>
            </a:endParaRPr>
          </a:p>
        </p:txBody>
      </p:sp>
      <p:sp>
        <p:nvSpPr>
          <p:cNvPr id="50" name="TextBox 49">
            <a:extLst>
              <a:ext uri="{FF2B5EF4-FFF2-40B4-BE49-F238E27FC236}">
                <a16:creationId xmlns:a16="http://schemas.microsoft.com/office/drawing/2014/main" id="{C0B4679C-19BB-8DE2-91A4-26800A78FCE4}"/>
              </a:ext>
            </a:extLst>
          </p:cNvPr>
          <p:cNvSpPr txBox="1"/>
          <p:nvPr/>
        </p:nvSpPr>
        <p:spPr>
          <a:xfrm>
            <a:off x="8237094" y="6510906"/>
            <a:ext cx="10583916" cy="369332"/>
          </a:xfrm>
          <a:prstGeom prst="rect">
            <a:avLst/>
          </a:prstGeom>
          <a:noFill/>
        </p:spPr>
        <p:txBody>
          <a:bodyPr wrap="square">
            <a:spAutoFit/>
          </a:bodyPr>
          <a:lstStyle/>
          <a:p>
            <a:r>
              <a:rPr lang="el-GR" b="1">
                <a:solidFill>
                  <a:schemeClr val="bg1"/>
                </a:solidFill>
              </a:rPr>
              <a:t>Διάστημα [25, 35):</a:t>
            </a:r>
          </a:p>
        </p:txBody>
      </p:sp>
      <p:sp>
        <p:nvSpPr>
          <p:cNvPr id="52" name="TextBox 51">
            <a:extLst>
              <a:ext uri="{FF2B5EF4-FFF2-40B4-BE49-F238E27FC236}">
                <a16:creationId xmlns:a16="http://schemas.microsoft.com/office/drawing/2014/main" id="{9619595C-17E7-5D56-3AF8-CD47D14982C1}"/>
              </a:ext>
            </a:extLst>
          </p:cNvPr>
          <p:cNvSpPr txBox="1"/>
          <p:nvPr/>
        </p:nvSpPr>
        <p:spPr>
          <a:xfrm>
            <a:off x="8221329" y="7359356"/>
            <a:ext cx="10583916" cy="369332"/>
          </a:xfrm>
          <a:prstGeom prst="rect">
            <a:avLst/>
          </a:prstGeom>
          <a:noFill/>
        </p:spPr>
        <p:txBody>
          <a:bodyPr wrap="square">
            <a:spAutoFit/>
          </a:bodyPr>
          <a:lstStyle/>
          <a:p>
            <a:r>
              <a:rPr lang="el-GR" b="1">
                <a:solidFill>
                  <a:schemeClr val="bg1"/>
                </a:solidFill>
              </a:rPr>
              <a:t>Διάστημα [35, 45)</a:t>
            </a:r>
            <a:r>
              <a:rPr lang="el-GR">
                <a:solidFill>
                  <a:schemeClr val="bg1"/>
                </a:solidFill>
              </a:rPr>
              <a:t>:</a:t>
            </a:r>
          </a:p>
        </p:txBody>
      </p:sp>
      <p:sp>
        <p:nvSpPr>
          <p:cNvPr id="56" name="TextBox 55">
            <a:extLst>
              <a:ext uri="{FF2B5EF4-FFF2-40B4-BE49-F238E27FC236}">
                <a16:creationId xmlns:a16="http://schemas.microsoft.com/office/drawing/2014/main" id="{8030BAED-B649-51B9-50F4-7F4A9B77C242}"/>
              </a:ext>
            </a:extLst>
          </p:cNvPr>
          <p:cNvSpPr txBox="1"/>
          <p:nvPr/>
        </p:nvSpPr>
        <p:spPr>
          <a:xfrm>
            <a:off x="8237094" y="7751320"/>
            <a:ext cx="10583916" cy="369332"/>
          </a:xfrm>
          <a:prstGeom prst="rect">
            <a:avLst/>
          </a:prstGeom>
          <a:noFill/>
        </p:spPr>
        <p:txBody>
          <a:bodyPr wrap="square">
            <a:spAutoFit/>
          </a:bodyPr>
          <a:lstStyle/>
          <a:p>
            <a:r>
              <a:rPr lang="el-GR">
                <a:solidFill>
                  <a:schemeClr val="bg1"/>
                </a:solidFill>
              </a:rPr>
              <a:t>Δεν υπάρχουν εργασίες που απομένουν.</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549018" y="322183"/>
            <a:ext cx="5103614" cy="637937"/>
          </a:xfrm>
          <a:prstGeom prst="rect">
            <a:avLst/>
          </a:prstGeom>
          <a:noFill/>
          <a:ln/>
        </p:spPr>
        <p:txBody>
          <a:bodyPr wrap="none" lIns="0" tIns="0" rIns="0" bIns="0" rtlCol="0" anchor="t"/>
          <a:lstStyle/>
          <a:p>
            <a:pPr marL="0" indent="0">
              <a:lnSpc>
                <a:spcPts val="5000"/>
              </a:lnSpc>
              <a:buNone/>
            </a:pPr>
            <a:r>
              <a:rPr lang="en-US" sz="4000">
                <a:solidFill>
                  <a:srgbClr val="97B8FF"/>
                </a:solidFill>
                <a:ea typeface="Sora Medium" pitchFamily="34" charset="-122"/>
                <a:cs typeface="Sora Medium" pitchFamily="34" charset="-120"/>
              </a:rPr>
              <a:t>Προσομοι</a:t>
            </a:r>
            <a:r>
              <a:rPr lang="el-GR" sz="4000">
                <a:solidFill>
                  <a:srgbClr val="97B8FF"/>
                </a:solidFill>
                <a:ea typeface="Sora Medium" pitchFamily="34" charset="-122"/>
                <a:cs typeface="Sora Medium" pitchFamily="34" charset="-120"/>
              </a:rPr>
              <a:t>ώσεις</a:t>
            </a:r>
            <a:endParaRPr lang="en-US" sz="4000"/>
          </a:p>
        </p:txBody>
      </p:sp>
      <p:sp>
        <p:nvSpPr>
          <p:cNvPr id="4" name="Shape 1"/>
          <p:cNvSpPr/>
          <p:nvPr/>
        </p:nvSpPr>
        <p:spPr>
          <a:xfrm>
            <a:off x="793790" y="1601748"/>
            <a:ext cx="7556421" cy="1176099"/>
          </a:xfrm>
          <a:prstGeom prst="roundRect">
            <a:avLst>
              <a:gd name="adj" fmla="val 2604"/>
            </a:avLst>
          </a:prstGeom>
          <a:solidFill>
            <a:srgbClr val="26262B"/>
          </a:solidFill>
          <a:ln/>
        </p:spPr>
        <p:txBody>
          <a:bodyPr/>
          <a:lstStyle/>
          <a:p>
            <a:endParaRPr lang="el-GR"/>
          </a:p>
        </p:txBody>
      </p:sp>
      <p:sp>
        <p:nvSpPr>
          <p:cNvPr id="5" name="Text 2"/>
          <p:cNvSpPr/>
          <p:nvPr/>
        </p:nvSpPr>
        <p:spPr>
          <a:xfrm>
            <a:off x="997863" y="1805821"/>
            <a:ext cx="2551748" cy="318849"/>
          </a:xfrm>
          <a:prstGeom prst="rect">
            <a:avLst/>
          </a:prstGeom>
          <a:noFill/>
          <a:ln/>
        </p:spPr>
        <p:txBody>
          <a:bodyPr wrap="none" lIns="0" tIns="0" rIns="0" bIns="0" rtlCol="0" anchor="t"/>
          <a:lstStyle/>
          <a:p>
            <a:pPr marL="0" indent="0">
              <a:lnSpc>
                <a:spcPts val="2500"/>
              </a:lnSpc>
              <a:buNone/>
            </a:pPr>
            <a:r>
              <a:rPr lang="en-US" sz="2000">
                <a:solidFill>
                  <a:srgbClr val="E0D6DE"/>
                </a:solidFill>
                <a:ea typeface="Sora Medium" pitchFamily="34" charset="-122"/>
                <a:cs typeface="Sora Medium" pitchFamily="34" charset="-120"/>
              </a:rPr>
              <a:t>Στόχος</a:t>
            </a:r>
            <a:endParaRPr lang="en-US" sz="2000"/>
          </a:p>
        </p:txBody>
      </p:sp>
      <p:sp>
        <p:nvSpPr>
          <p:cNvPr id="6" name="Text 3"/>
          <p:cNvSpPr/>
          <p:nvPr/>
        </p:nvSpPr>
        <p:spPr>
          <a:xfrm>
            <a:off x="997863" y="2247067"/>
            <a:ext cx="7148274" cy="326708"/>
          </a:xfrm>
          <a:prstGeom prst="rect">
            <a:avLst/>
          </a:prstGeom>
          <a:noFill/>
          <a:ln/>
        </p:spPr>
        <p:txBody>
          <a:bodyPr wrap="none" lIns="0" tIns="0" rIns="0" bIns="0" rtlCol="0" anchor="t"/>
          <a:lstStyle/>
          <a:p>
            <a:pPr marL="0" indent="0">
              <a:lnSpc>
                <a:spcPts val="2550"/>
              </a:lnSpc>
              <a:buNone/>
            </a:pPr>
            <a:r>
              <a:rPr lang="en-US" sz="1600">
                <a:solidFill>
                  <a:srgbClr val="E0D6DE"/>
                </a:solidFill>
                <a:ea typeface="Noto Sans TC" pitchFamily="34" charset="-122"/>
                <a:cs typeface="Noto Sans TC" pitchFamily="34" charset="-120"/>
              </a:rPr>
              <a:t>Αξιολόγηση των 3 αλγορίθμων χρονοπρογραμματισμού που υλοποιήσαμε.</a:t>
            </a:r>
            <a:endParaRPr lang="en-US" sz="1600"/>
          </a:p>
        </p:txBody>
      </p:sp>
      <p:sp>
        <p:nvSpPr>
          <p:cNvPr id="7" name="Shape 4"/>
          <p:cNvSpPr/>
          <p:nvPr/>
        </p:nvSpPr>
        <p:spPr>
          <a:xfrm>
            <a:off x="793790" y="2981920"/>
            <a:ext cx="7556421" cy="1502807"/>
          </a:xfrm>
          <a:prstGeom prst="roundRect">
            <a:avLst>
              <a:gd name="adj" fmla="val 2038"/>
            </a:avLst>
          </a:prstGeom>
          <a:solidFill>
            <a:srgbClr val="26262B"/>
          </a:solidFill>
          <a:ln/>
        </p:spPr>
        <p:txBody>
          <a:bodyPr/>
          <a:lstStyle/>
          <a:p>
            <a:endParaRPr lang="el-GR"/>
          </a:p>
        </p:txBody>
      </p:sp>
      <p:sp>
        <p:nvSpPr>
          <p:cNvPr id="8" name="Text 5"/>
          <p:cNvSpPr/>
          <p:nvPr/>
        </p:nvSpPr>
        <p:spPr>
          <a:xfrm>
            <a:off x="997863" y="3185993"/>
            <a:ext cx="2681407" cy="318849"/>
          </a:xfrm>
          <a:prstGeom prst="rect">
            <a:avLst/>
          </a:prstGeom>
          <a:noFill/>
          <a:ln/>
        </p:spPr>
        <p:txBody>
          <a:bodyPr wrap="none" lIns="0" tIns="0" rIns="0" bIns="0" rtlCol="0" anchor="t"/>
          <a:lstStyle/>
          <a:p>
            <a:pPr marL="0" indent="0">
              <a:lnSpc>
                <a:spcPts val="2500"/>
              </a:lnSpc>
              <a:buNone/>
            </a:pPr>
            <a:r>
              <a:rPr lang="en-US" sz="2000">
                <a:solidFill>
                  <a:srgbClr val="E0D6DE"/>
                </a:solidFill>
                <a:ea typeface="Sora Medium" pitchFamily="34" charset="-122"/>
                <a:cs typeface="Sora Medium" pitchFamily="34" charset="-120"/>
              </a:rPr>
              <a:t>Μετρικές Αξιολόγησης</a:t>
            </a:r>
            <a:endParaRPr lang="en-US" sz="2000"/>
          </a:p>
        </p:txBody>
      </p:sp>
      <p:sp>
        <p:nvSpPr>
          <p:cNvPr id="9" name="Text 6"/>
          <p:cNvSpPr/>
          <p:nvPr/>
        </p:nvSpPr>
        <p:spPr>
          <a:xfrm>
            <a:off x="997863" y="3627239"/>
            <a:ext cx="7148274" cy="653415"/>
          </a:xfrm>
          <a:prstGeom prst="rect">
            <a:avLst/>
          </a:prstGeom>
          <a:noFill/>
          <a:ln/>
        </p:spPr>
        <p:txBody>
          <a:bodyPr wrap="square" lIns="0" tIns="0" rIns="0" bIns="0" rtlCol="0" anchor="t"/>
          <a:lstStyle/>
          <a:p>
            <a:pPr marL="0" indent="0">
              <a:lnSpc>
                <a:spcPts val="2550"/>
              </a:lnSpc>
              <a:buNone/>
            </a:pPr>
            <a:r>
              <a:rPr lang="en-US" sz="1600">
                <a:solidFill>
                  <a:srgbClr val="E0D6DE"/>
                </a:solidFill>
                <a:ea typeface="Noto Sans TC" pitchFamily="34" charset="-122"/>
                <a:cs typeface="Noto Sans TC" pitchFamily="34" charset="-120"/>
              </a:rPr>
              <a:t>Χρησιμοποιούνται μετρικές όπως ο παράγοντας προσέγγισης (πόσο κοντά φτάνει κάθε αλγόριθμος στη βέλτιστη λύση) και ο χρόνος εκτέλεσης.</a:t>
            </a:r>
            <a:endParaRPr lang="en-US" sz="1600"/>
          </a:p>
        </p:txBody>
      </p:sp>
      <p:sp>
        <p:nvSpPr>
          <p:cNvPr id="10" name="Shape 7"/>
          <p:cNvSpPr/>
          <p:nvPr/>
        </p:nvSpPr>
        <p:spPr>
          <a:xfrm>
            <a:off x="793790" y="4688800"/>
            <a:ext cx="7556421" cy="1502807"/>
          </a:xfrm>
          <a:prstGeom prst="roundRect">
            <a:avLst>
              <a:gd name="adj" fmla="val 2038"/>
            </a:avLst>
          </a:prstGeom>
          <a:solidFill>
            <a:srgbClr val="26262B"/>
          </a:solidFill>
          <a:ln/>
        </p:spPr>
        <p:txBody>
          <a:bodyPr/>
          <a:lstStyle/>
          <a:p>
            <a:endParaRPr lang="el-GR"/>
          </a:p>
        </p:txBody>
      </p:sp>
      <p:sp>
        <p:nvSpPr>
          <p:cNvPr id="11" name="Text 8"/>
          <p:cNvSpPr/>
          <p:nvPr/>
        </p:nvSpPr>
        <p:spPr>
          <a:xfrm>
            <a:off x="997863" y="4892873"/>
            <a:ext cx="2551748" cy="318849"/>
          </a:xfrm>
          <a:prstGeom prst="rect">
            <a:avLst/>
          </a:prstGeom>
          <a:noFill/>
          <a:ln/>
        </p:spPr>
        <p:txBody>
          <a:bodyPr wrap="none" lIns="0" tIns="0" rIns="0" bIns="0" rtlCol="0" anchor="t"/>
          <a:lstStyle/>
          <a:p>
            <a:pPr marL="0" indent="0">
              <a:lnSpc>
                <a:spcPts val="2500"/>
              </a:lnSpc>
              <a:buNone/>
            </a:pPr>
            <a:r>
              <a:rPr lang="en-US" sz="2000">
                <a:solidFill>
                  <a:srgbClr val="E0D6DE"/>
                </a:solidFill>
                <a:ea typeface="Sora Medium" pitchFamily="34" charset="-122"/>
                <a:cs typeface="Sora Medium" pitchFamily="34" charset="-120"/>
              </a:rPr>
              <a:t>Μεθοδολογία</a:t>
            </a:r>
            <a:endParaRPr lang="en-US" sz="2000"/>
          </a:p>
        </p:txBody>
      </p:sp>
      <p:sp>
        <p:nvSpPr>
          <p:cNvPr id="12" name="Text 9"/>
          <p:cNvSpPr/>
          <p:nvPr/>
        </p:nvSpPr>
        <p:spPr>
          <a:xfrm>
            <a:off x="997863" y="5334119"/>
            <a:ext cx="7148274" cy="653415"/>
          </a:xfrm>
          <a:prstGeom prst="rect">
            <a:avLst/>
          </a:prstGeom>
          <a:noFill/>
          <a:ln/>
        </p:spPr>
        <p:txBody>
          <a:bodyPr wrap="square" lIns="0" tIns="0" rIns="0" bIns="0" rtlCol="0" anchor="t"/>
          <a:lstStyle/>
          <a:p>
            <a:pPr marL="0" indent="0">
              <a:lnSpc>
                <a:spcPts val="2550"/>
              </a:lnSpc>
              <a:buNone/>
            </a:pPr>
            <a:r>
              <a:rPr lang="en-US" sz="1600">
                <a:solidFill>
                  <a:srgbClr val="E0D6DE"/>
                </a:solidFill>
                <a:ea typeface="Noto Sans TC" pitchFamily="34" charset="-122"/>
                <a:cs typeface="Noto Sans TC" pitchFamily="34" charset="-120"/>
              </a:rPr>
              <a:t>Ο προσομοιωτής δημιουργεί πολλαπλά σενάρια δοκιμών, με συστηματική μεταβολή των παραμέτρων.</a:t>
            </a:r>
            <a:endParaRPr lang="en-US" sz="1600"/>
          </a:p>
        </p:txBody>
      </p:sp>
      <p:sp>
        <p:nvSpPr>
          <p:cNvPr id="13" name="Shape 10"/>
          <p:cNvSpPr/>
          <p:nvPr/>
        </p:nvSpPr>
        <p:spPr>
          <a:xfrm>
            <a:off x="793790" y="6395680"/>
            <a:ext cx="7556421" cy="1176099"/>
          </a:xfrm>
          <a:prstGeom prst="roundRect">
            <a:avLst>
              <a:gd name="adj" fmla="val 2604"/>
            </a:avLst>
          </a:prstGeom>
          <a:solidFill>
            <a:srgbClr val="26262B"/>
          </a:solidFill>
          <a:ln/>
        </p:spPr>
        <p:txBody>
          <a:bodyPr/>
          <a:lstStyle/>
          <a:p>
            <a:endParaRPr lang="el-GR"/>
          </a:p>
        </p:txBody>
      </p:sp>
      <p:sp>
        <p:nvSpPr>
          <p:cNvPr id="14" name="Text 11"/>
          <p:cNvSpPr/>
          <p:nvPr/>
        </p:nvSpPr>
        <p:spPr>
          <a:xfrm>
            <a:off x="997863" y="6599753"/>
            <a:ext cx="3478054" cy="318849"/>
          </a:xfrm>
          <a:prstGeom prst="rect">
            <a:avLst/>
          </a:prstGeom>
          <a:noFill/>
          <a:ln/>
        </p:spPr>
        <p:txBody>
          <a:bodyPr wrap="none" lIns="0" tIns="0" rIns="0" bIns="0" rtlCol="0" anchor="t"/>
          <a:lstStyle/>
          <a:p>
            <a:pPr marL="0" indent="0">
              <a:lnSpc>
                <a:spcPts val="2500"/>
              </a:lnSpc>
              <a:buNone/>
            </a:pPr>
            <a:r>
              <a:rPr lang="en-US" sz="2000">
                <a:solidFill>
                  <a:srgbClr val="E0D6DE"/>
                </a:solidFill>
                <a:ea typeface="Sora Medium" pitchFamily="34" charset="-122"/>
                <a:cs typeface="Sora Medium" pitchFamily="34" charset="-120"/>
              </a:rPr>
              <a:t>Παρουσίαση Αποτελεσμάτων</a:t>
            </a:r>
            <a:endParaRPr lang="en-US" sz="2000"/>
          </a:p>
        </p:txBody>
      </p:sp>
      <p:sp>
        <p:nvSpPr>
          <p:cNvPr id="15" name="Text 12"/>
          <p:cNvSpPr/>
          <p:nvPr/>
        </p:nvSpPr>
        <p:spPr>
          <a:xfrm>
            <a:off x="997863" y="7040999"/>
            <a:ext cx="7148274" cy="326708"/>
          </a:xfrm>
          <a:prstGeom prst="rect">
            <a:avLst/>
          </a:prstGeom>
          <a:noFill/>
          <a:ln/>
        </p:spPr>
        <p:txBody>
          <a:bodyPr wrap="none" lIns="0" tIns="0" rIns="0" bIns="0" rtlCol="0" anchor="t"/>
          <a:lstStyle/>
          <a:p>
            <a:pPr marL="0" indent="0">
              <a:lnSpc>
                <a:spcPts val="2550"/>
              </a:lnSpc>
              <a:buNone/>
            </a:pPr>
            <a:r>
              <a:rPr lang="en-US" sz="1600">
                <a:solidFill>
                  <a:srgbClr val="E0D6DE"/>
                </a:solidFill>
                <a:ea typeface="Noto Sans TC" pitchFamily="34" charset="-122"/>
                <a:cs typeface="Noto Sans TC" pitchFamily="34" charset="-120"/>
              </a:rPr>
              <a:t>Τα αποτελέσματα παρουσιάζονται σε πίνακες και γραφήματα.</a:t>
            </a: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83073"/>
            <a:ext cx="6524625" cy="708779"/>
          </a:xfrm>
          <a:prstGeom prst="rect">
            <a:avLst/>
          </a:prstGeom>
          <a:noFill/>
          <a:ln/>
        </p:spPr>
        <p:txBody>
          <a:bodyPr wrap="none" lIns="0" tIns="0" rIns="0" bIns="0" rtlCol="0" anchor="t"/>
          <a:lstStyle/>
          <a:p>
            <a:pPr marL="0" indent="0">
              <a:lnSpc>
                <a:spcPts val="5550"/>
              </a:lnSpc>
              <a:buNone/>
            </a:pPr>
            <a:r>
              <a:rPr lang="en-US" sz="4000">
                <a:solidFill>
                  <a:srgbClr val="97B8FF"/>
                </a:solidFill>
                <a:ea typeface="Sora Medium" pitchFamily="34" charset="-122"/>
                <a:cs typeface="Sora Medium" pitchFamily="34" charset="-120"/>
              </a:rPr>
              <a:t>Σχολιασμός Πειραμάτων</a:t>
            </a:r>
            <a:endParaRPr lang="en-US" sz="4000"/>
          </a:p>
        </p:txBody>
      </p:sp>
      <p:sp>
        <p:nvSpPr>
          <p:cNvPr id="4" name="Text 1"/>
          <p:cNvSpPr/>
          <p:nvPr/>
        </p:nvSpPr>
        <p:spPr>
          <a:xfrm>
            <a:off x="6280190" y="3732014"/>
            <a:ext cx="7556421" cy="1814513"/>
          </a:xfrm>
          <a:prstGeom prst="rect">
            <a:avLst/>
          </a:prstGeom>
          <a:noFill/>
          <a:ln/>
        </p:spPr>
        <p:txBody>
          <a:bodyPr wrap="square" lIns="0" tIns="0" rIns="0" bIns="0" rtlCol="0" anchor="t"/>
          <a:lstStyle/>
          <a:p>
            <a:pPr marL="0" indent="0">
              <a:lnSpc>
                <a:spcPts val="2850"/>
              </a:lnSpc>
              <a:buNone/>
            </a:pPr>
            <a:r>
              <a:rPr lang="en-US">
                <a:solidFill>
                  <a:srgbClr val="E0D6DE"/>
                </a:solidFill>
                <a:ea typeface="Noto Sans TC" pitchFamily="34" charset="-122"/>
                <a:cs typeface="Noto Sans TC" pitchFamily="34" charset="-120"/>
              </a:rPr>
              <a:t>Στο σημείο αυτό, θα αναλύσουμε τα αποτελέσματα των πειραμάτων που πραγματοποιήθηκαν με τους τρεις αλγόριθμους χρονοπρογραμματισμού. Η ανάλυση θα εστιάσει στην εξέλιξη του χρόνου εκτέλεσης, του σφάλματος και της απόκλισης από το βέλτιστο, για διαφορετικά μεγέθη εισόδου και παραμέτρους.</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30317" y="462745"/>
            <a:ext cx="13157597" cy="562808"/>
          </a:xfrm>
          <a:prstGeom prst="rect">
            <a:avLst/>
          </a:prstGeom>
          <a:noFill/>
          <a:ln/>
        </p:spPr>
        <p:txBody>
          <a:bodyPr wrap="none" lIns="0" tIns="0" rIns="0" bIns="0" rtlCol="0" anchor="t"/>
          <a:lstStyle/>
          <a:p>
            <a:pPr marL="0" indent="0">
              <a:lnSpc>
                <a:spcPts val="4400"/>
              </a:lnSpc>
              <a:buNone/>
            </a:pPr>
            <a:r>
              <a:rPr lang="en-US" sz="4000">
                <a:solidFill>
                  <a:srgbClr val="97B8FF"/>
                </a:solidFill>
                <a:ea typeface="Sora Medium" pitchFamily="34" charset="-122"/>
                <a:cs typeface="Sora Medium" pitchFamily="34" charset="-120"/>
              </a:rPr>
              <a:t>Αποτελέσματα για Scheduling σε Τρεις Αφιερωμένες Μηχανές</a:t>
            </a:r>
            <a:endParaRPr lang="en-US" sz="4000"/>
          </a:p>
        </p:txBody>
      </p:sp>
      <p:sp>
        <p:nvSpPr>
          <p:cNvPr id="3" name="Text 1"/>
          <p:cNvSpPr/>
          <p:nvPr/>
        </p:nvSpPr>
        <p:spPr>
          <a:xfrm>
            <a:off x="630317" y="1366119"/>
            <a:ext cx="10269855" cy="450175"/>
          </a:xfrm>
          <a:prstGeom prst="rect">
            <a:avLst/>
          </a:prstGeom>
          <a:noFill/>
          <a:ln/>
        </p:spPr>
        <p:txBody>
          <a:bodyPr wrap="none" lIns="0" tIns="0" rIns="0" bIns="0" rtlCol="0" anchor="t"/>
          <a:lstStyle/>
          <a:p>
            <a:pPr marL="0" indent="0">
              <a:lnSpc>
                <a:spcPts val="3500"/>
              </a:lnSpc>
              <a:buNone/>
            </a:pPr>
            <a:r>
              <a:rPr lang="en-US" sz="3200">
                <a:solidFill>
                  <a:srgbClr val="97B8FF"/>
                </a:solidFill>
                <a:ea typeface="Sora Medium" pitchFamily="34" charset="-122"/>
                <a:cs typeface="Sora Medium" pitchFamily="34" charset="-120"/>
              </a:rPr>
              <a:t>Ανάλυση της Εξέλιξης του Χρόνου Εκτέλεσης του Αλγορίθμου</a:t>
            </a:r>
            <a:endParaRPr lang="en-US" sz="3200"/>
          </a:p>
        </p:txBody>
      </p:sp>
      <p:sp>
        <p:nvSpPr>
          <p:cNvPr id="6" name="Text 2"/>
          <p:cNvSpPr/>
          <p:nvPr/>
        </p:nvSpPr>
        <p:spPr>
          <a:xfrm>
            <a:off x="630317" y="5584330"/>
            <a:ext cx="5588079" cy="281345"/>
          </a:xfrm>
          <a:prstGeom prst="rect">
            <a:avLst/>
          </a:prstGeom>
          <a:noFill/>
          <a:ln/>
        </p:spPr>
        <p:txBody>
          <a:bodyPr wrap="none" lIns="0" tIns="0" rIns="0" bIns="0" rtlCol="0" anchor="t"/>
          <a:lstStyle/>
          <a:p>
            <a:pPr marL="0" indent="0">
              <a:lnSpc>
                <a:spcPts val="2200"/>
              </a:lnSpc>
              <a:buNone/>
            </a:pPr>
            <a:r>
              <a:rPr lang="en-US">
                <a:solidFill>
                  <a:srgbClr val="97B8FF"/>
                </a:solidFill>
                <a:ea typeface="Sora Medium" pitchFamily="34" charset="-122"/>
                <a:cs typeface="Sora Medium" pitchFamily="34" charset="-120"/>
              </a:rPr>
              <a:t>Μέσος Χρόνος Εκτέλεσης vs. N (Γραφικό Διάγραμμα):</a:t>
            </a:r>
            <a:endParaRPr lang="en-US"/>
          </a:p>
        </p:txBody>
      </p:sp>
      <p:sp>
        <p:nvSpPr>
          <p:cNvPr id="7" name="Text 3"/>
          <p:cNvSpPr/>
          <p:nvPr/>
        </p:nvSpPr>
        <p:spPr>
          <a:xfrm>
            <a:off x="630317" y="6044684"/>
            <a:ext cx="6465213" cy="576263"/>
          </a:xfrm>
          <a:prstGeom prst="rect">
            <a:avLst/>
          </a:prstGeom>
          <a:noFill/>
          <a:ln/>
        </p:spPr>
        <p:txBody>
          <a:bodyPr wrap="square" lIns="0" tIns="0" rIns="0" bIns="0" rtlCol="0" anchor="t"/>
          <a:lstStyle/>
          <a:p>
            <a:pPr marL="342900" indent="-342900">
              <a:lnSpc>
                <a:spcPts val="2250"/>
              </a:lnSpc>
              <a:buSzPct val="100000"/>
              <a:buChar char="•"/>
            </a:pPr>
            <a:r>
              <a:rPr lang="en-US">
                <a:solidFill>
                  <a:srgbClr val="E0D6DE"/>
                </a:solidFill>
                <a:ea typeface="Noto Sans TC" pitchFamily="34" charset="-122"/>
                <a:cs typeface="Noto Sans TC" pitchFamily="34" charset="-120"/>
              </a:rPr>
              <a:t>Δείχνει ότι, καθώς αυξάνεται ο αριθμός εργασιών N, ο χρόνος εκτέλεσης αυξάνεται σχεδόν γραμμικά.</a:t>
            </a:r>
            <a:endParaRPr lang="en-US"/>
          </a:p>
        </p:txBody>
      </p:sp>
      <p:sp>
        <p:nvSpPr>
          <p:cNvPr id="8" name="Text 4"/>
          <p:cNvSpPr/>
          <p:nvPr/>
        </p:nvSpPr>
        <p:spPr>
          <a:xfrm>
            <a:off x="630317" y="6799956"/>
            <a:ext cx="6465213" cy="576263"/>
          </a:xfrm>
          <a:prstGeom prst="rect">
            <a:avLst/>
          </a:prstGeom>
          <a:noFill/>
          <a:ln/>
        </p:spPr>
        <p:txBody>
          <a:bodyPr wrap="square" lIns="0" tIns="0" rIns="0" bIns="0" rtlCol="0" anchor="t"/>
          <a:lstStyle/>
          <a:p>
            <a:pPr marL="342900" indent="-342900">
              <a:lnSpc>
                <a:spcPts val="2250"/>
              </a:lnSpc>
              <a:buSzPct val="100000"/>
              <a:buChar char="•"/>
            </a:pPr>
            <a:r>
              <a:rPr lang="en-US">
                <a:solidFill>
                  <a:srgbClr val="E0D6DE"/>
                </a:solidFill>
                <a:ea typeface="Noto Sans TC" pitchFamily="34" charset="-122"/>
                <a:cs typeface="Noto Sans TC" pitchFamily="34" charset="-120"/>
              </a:rPr>
              <a:t>Οι αρχικές διακυμάνσεις για μικρό N σταθεροποιούνται γρήγορα, επιβεβαιώνοντας την πολυωνυμική συμπεριφορά του αλγορίθμου.</a:t>
            </a:r>
            <a:endParaRPr lang="en-US"/>
          </a:p>
        </p:txBody>
      </p:sp>
      <p:sp>
        <p:nvSpPr>
          <p:cNvPr id="9" name="Text 5"/>
          <p:cNvSpPr/>
          <p:nvPr/>
        </p:nvSpPr>
        <p:spPr>
          <a:xfrm>
            <a:off x="8165187" y="6398469"/>
            <a:ext cx="6465213" cy="576263"/>
          </a:xfrm>
          <a:prstGeom prst="rect">
            <a:avLst/>
          </a:prstGeom>
          <a:noFill/>
          <a:ln/>
        </p:spPr>
        <p:txBody>
          <a:bodyPr wrap="square" lIns="0" tIns="0" rIns="0" bIns="0" rtlCol="0" anchor="t"/>
          <a:lstStyle/>
          <a:p>
            <a:pPr marL="0" indent="0">
              <a:lnSpc>
                <a:spcPts val="2250"/>
              </a:lnSpc>
              <a:buNone/>
            </a:pPr>
            <a:r>
              <a:rPr lang="en-US">
                <a:solidFill>
                  <a:srgbClr val="E0D6DE"/>
                </a:solidFill>
                <a:ea typeface="Noto Sans TC" pitchFamily="34" charset="-122"/>
                <a:cs typeface="Noto Sans TC" pitchFamily="34" charset="-120"/>
              </a:rPr>
              <a:t>Και τα δύο γραφήματα επιβεβαιώνουν ότι ο αλγόριθμος κλιμακώνεται ομαλά με τον αριθμό των εργασιών</a:t>
            </a:r>
            <a:endParaRPr lang="en-US"/>
          </a:p>
        </p:txBody>
      </p:sp>
      <p:pic>
        <p:nvPicPr>
          <p:cNvPr id="11" name="Εικόνα 10" descr="Εικόνα που περιέχει κείμενο, γραμμή, διάγραμμα, γράφημα&#10;&#10;Το περιεχόμενο που δημιουργείται από τεχνολογία AI ενδέχεται να είναι εσφαλμένο.">
            <a:extLst>
              <a:ext uri="{FF2B5EF4-FFF2-40B4-BE49-F238E27FC236}">
                <a16:creationId xmlns:a16="http://schemas.microsoft.com/office/drawing/2014/main" id="{C4DCB606-48DC-8EC4-C711-7C4B5A14D988}"/>
              </a:ext>
            </a:extLst>
          </p:cNvPr>
          <p:cNvPicPr>
            <a:picLocks noChangeAspect="1"/>
          </p:cNvPicPr>
          <p:nvPr/>
        </p:nvPicPr>
        <p:blipFill>
          <a:blip r:embed="rId3"/>
          <a:stretch>
            <a:fillRect/>
          </a:stretch>
        </p:blipFill>
        <p:spPr>
          <a:xfrm>
            <a:off x="630317" y="2184916"/>
            <a:ext cx="6096009" cy="3265647"/>
          </a:xfrm>
          <a:prstGeom prst="rect">
            <a:avLst/>
          </a:prstGeom>
        </p:spPr>
      </p:pic>
      <p:pic>
        <p:nvPicPr>
          <p:cNvPr id="13" name="Εικόνα 12" descr="Εικόνα που περιέχει κείμενο, στιγμιότυπο οθόνης, αριθμός, παράλληλα&#10;&#10;Το περιεχόμενο που δημιουργείται από τεχνολογία AI ενδέχεται να είναι εσφαλμένο.">
            <a:extLst>
              <a:ext uri="{FF2B5EF4-FFF2-40B4-BE49-F238E27FC236}">
                <a16:creationId xmlns:a16="http://schemas.microsoft.com/office/drawing/2014/main" id="{6C03DBBD-1CB0-B2D5-507C-2904C1DC4C60}"/>
              </a:ext>
            </a:extLst>
          </p:cNvPr>
          <p:cNvPicPr>
            <a:picLocks noChangeAspect="1"/>
          </p:cNvPicPr>
          <p:nvPr/>
        </p:nvPicPr>
        <p:blipFill>
          <a:blip r:embed="rId4"/>
          <a:stretch>
            <a:fillRect/>
          </a:stretch>
        </p:blipFill>
        <p:spPr>
          <a:xfrm>
            <a:off x="7315200" y="2135356"/>
            <a:ext cx="7126014" cy="3730319"/>
          </a:xfrm>
          <a:prstGeom prst="rect">
            <a:avLst/>
          </a:prstGeom>
        </p:spPr>
      </p:pic>
      <p:sp>
        <p:nvSpPr>
          <p:cNvPr id="4" name="Text 10">
            <a:extLst>
              <a:ext uri="{FF2B5EF4-FFF2-40B4-BE49-F238E27FC236}">
                <a16:creationId xmlns:a16="http://schemas.microsoft.com/office/drawing/2014/main" id="{6381318E-8049-CD62-1241-F000DF27AE5B}"/>
              </a:ext>
            </a:extLst>
          </p:cNvPr>
          <p:cNvSpPr/>
          <p:nvPr/>
        </p:nvSpPr>
        <p:spPr>
          <a:xfrm>
            <a:off x="8165187" y="6049803"/>
            <a:ext cx="2264807" cy="283012"/>
          </a:xfrm>
          <a:prstGeom prst="rect">
            <a:avLst/>
          </a:prstGeom>
          <a:noFill/>
          <a:ln/>
        </p:spPr>
        <p:txBody>
          <a:bodyPr wrap="none" lIns="0" tIns="0" rIns="0" bIns="0" rtlCol="0" anchor="t"/>
          <a:lstStyle/>
          <a:p>
            <a:pPr marL="0" indent="0">
              <a:lnSpc>
                <a:spcPts val="2200"/>
              </a:lnSpc>
              <a:buNone/>
            </a:pPr>
            <a:r>
              <a:rPr lang="en-US" sz="2000">
                <a:solidFill>
                  <a:srgbClr val="97B8FF"/>
                </a:solidFill>
                <a:ea typeface="Sora Medium" pitchFamily="34" charset="-122"/>
                <a:cs typeface="Sora Medium" pitchFamily="34" charset="-120"/>
              </a:rPr>
              <a:t>Συμπέρασμα:</a:t>
            </a:r>
            <a:endParaRPr 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74906" y="570395"/>
            <a:ext cx="13280588" cy="593646"/>
          </a:xfrm>
          <a:prstGeom prst="rect">
            <a:avLst/>
          </a:prstGeom>
          <a:noFill/>
          <a:ln/>
        </p:spPr>
        <p:txBody>
          <a:bodyPr wrap="none" lIns="0" tIns="0" rIns="0" bIns="0" rtlCol="0" anchor="t"/>
          <a:lstStyle/>
          <a:p>
            <a:pPr marL="0" indent="0">
              <a:lnSpc>
                <a:spcPts val="4650"/>
              </a:lnSpc>
              <a:buNone/>
            </a:pPr>
            <a:r>
              <a:rPr lang="en-US" sz="4000">
                <a:solidFill>
                  <a:srgbClr val="97B8FF"/>
                </a:solidFill>
                <a:ea typeface="Sora Medium" pitchFamily="34" charset="-122"/>
                <a:cs typeface="Sora Medium" pitchFamily="34" charset="-120"/>
              </a:rPr>
              <a:t>Ανάλυση του Σφάλματος και της Απόκλισης από το Βέλτιστο</a:t>
            </a:r>
            <a:endParaRPr lang="en-US" sz="4000"/>
          </a:p>
        </p:txBody>
      </p:sp>
      <p:sp>
        <p:nvSpPr>
          <p:cNvPr id="5" name="Text 1"/>
          <p:cNvSpPr/>
          <p:nvPr/>
        </p:nvSpPr>
        <p:spPr>
          <a:xfrm>
            <a:off x="228806" y="5613201"/>
            <a:ext cx="6418540" cy="607933"/>
          </a:xfrm>
          <a:prstGeom prst="rect">
            <a:avLst/>
          </a:prstGeom>
          <a:noFill/>
          <a:ln/>
        </p:spPr>
        <p:txBody>
          <a:bodyPr wrap="square" lIns="0" tIns="0" rIns="0" bIns="0" rtlCol="0" anchor="t"/>
          <a:lstStyle/>
          <a:p>
            <a:pPr marL="342900" indent="-342900">
              <a:lnSpc>
                <a:spcPts val="2350"/>
              </a:lnSpc>
              <a:buSzPct val="100000"/>
              <a:buChar char="•"/>
            </a:pPr>
            <a:r>
              <a:rPr lang="en-US">
                <a:solidFill>
                  <a:schemeClr val="bg1"/>
                </a:solidFill>
                <a:ea typeface="Noto Sans TC" pitchFamily="34" charset="-122"/>
                <a:cs typeface="Noto Sans TC" pitchFamily="34" charset="-120"/>
              </a:rPr>
              <a:t>Για ακραίες τιμές του R (0.0 ή 1.0), το error είναι 1.0 ⇒ Ο αλγόριθμος βρίσκει τη βέλτιστη λύση.</a:t>
            </a:r>
            <a:endParaRPr lang="en-US">
              <a:solidFill>
                <a:schemeClr val="bg1"/>
              </a:solidFill>
            </a:endParaRPr>
          </a:p>
        </p:txBody>
      </p:sp>
      <p:sp>
        <p:nvSpPr>
          <p:cNvPr id="6" name="Text 2"/>
          <p:cNvSpPr/>
          <p:nvPr/>
        </p:nvSpPr>
        <p:spPr>
          <a:xfrm>
            <a:off x="228806" y="6433523"/>
            <a:ext cx="6418540" cy="607933"/>
          </a:xfrm>
          <a:prstGeom prst="rect">
            <a:avLst/>
          </a:prstGeom>
          <a:noFill/>
          <a:ln/>
        </p:spPr>
        <p:txBody>
          <a:bodyPr wrap="square" lIns="0" tIns="0" rIns="0" bIns="0" rtlCol="0" anchor="t"/>
          <a:lstStyle/>
          <a:p>
            <a:pPr marL="342900" indent="-342900">
              <a:lnSpc>
                <a:spcPts val="2350"/>
              </a:lnSpc>
              <a:buSzPct val="100000"/>
              <a:buChar char="•"/>
            </a:pPr>
            <a:r>
              <a:rPr lang="en-US">
                <a:solidFill>
                  <a:schemeClr val="bg1"/>
                </a:solidFill>
                <a:ea typeface="Noto Sans TC" pitchFamily="34" charset="-122"/>
                <a:cs typeface="Noto Sans TC" pitchFamily="34" charset="-120"/>
              </a:rPr>
              <a:t>Σε ενδιάμεσες τιμές R (0.4 – 0.6), το error μπορεί να φτάσει έως ~1.07, αλλά παραμένει κοντά στην εγγύηση 7/6.</a:t>
            </a:r>
            <a:endParaRPr lang="en-US">
              <a:solidFill>
                <a:schemeClr val="bg1"/>
              </a:solidFill>
            </a:endParaRPr>
          </a:p>
        </p:txBody>
      </p:sp>
      <p:sp>
        <p:nvSpPr>
          <p:cNvPr id="7" name="Text 3"/>
          <p:cNvSpPr/>
          <p:nvPr/>
        </p:nvSpPr>
        <p:spPr>
          <a:xfrm>
            <a:off x="228806" y="7253846"/>
            <a:ext cx="6418540" cy="607933"/>
          </a:xfrm>
          <a:prstGeom prst="rect">
            <a:avLst/>
          </a:prstGeom>
          <a:noFill/>
          <a:ln/>
        </p:spPr>
        <p:txBody>
          <a:bodyPr wrap="square" lIns="0" tIns="0" rIns="0" bIns="0" rtlCol="0" anchor="t"/>
          <a:lstStyle/>
          <a:p>
            <a:pPr marL="342900" indent="-342900">
              <a:lnSpc>
                <a:spcPts val="2350"/>
              </a:lnSpc>
              <a:buSzPct val="100000"/>
              <a:buChar char="•"/>
            </a:pPr>
            <a:r>
              <a:rPr lang="en-US">
                <a:solidFill>
                  <a:schemeClr val="bg1"/>
                </a:solidFill>
                <a:ea typeface="Noto Sans TC" pitchFamily="34" charset="-122"/>
                <a:cs typeface="Noto Sans TC" pitchFamily="34" charset="-120"/>
              </a:rPr>
              <a:t>Η αύξηση του N δεν επηρεάζει δραματικά το error, υποδηλώνοντας σταθερό παράγοντα προσέγγισης για μεγάλα δεδομένα.</a:t>
            </a:r>
            <a:endParaRPr lang="en-US">
              <a:solidFill>
                <a:schemeClr val="bg1"/>
              </a:solidFill>
            </a:endParaRPr>
          </a:p>
        </p:txBody>
      </p:sp>
      <p:sp>
        <p:nvSpPr>
          <p:cNvPr id="8" name="Text 4"/>
          <p:cNvSpPr/>
          <p:nvPr/>
        </p:nvSpPr>
        <p:spPr>
          <a:xfrm>
            <a:off x="7315200" y="6893044"/>
            <a:ext cx="2374821" cy="296823"/>
          </a:xfrm>
          <a:prstGeom prst="rect">
            <a:avLst/>
          </a:prstGeom>
          <a:noFill/>
          <a:ln/>
        </p:spPr>
        <p:txBody>
          <a:bodyPr wrap="none" lIns="0" tIns="0" rIns="0" bIns="0" rtlCol="0" anchor="t"/>
          <a:lstStyle/>
          <a:p>
            <a:pPr marL="0" indent="0">
              <a:lnSpc>
                <a:spcPts val="2300"/>
              </a:lnSpc>
              <a:buNone/>
            </a:pPr>
            <a:r>
              <a:rPr lang="en-US" sz="1850">
                <a:solidFill>
                  <a:srgbClr val="97B8FF"/>
                </a:solidFill>
                <a:ea typeface="Sora Medium" pitchFamily="34" charset="-122"/>
                <a:cs typeface="Sora Medium" pitchFamily="34" charset="-120"/>
              </a:rPr>
              <a:t>Συμπέρασμα:</a:t>
            </a:r>
            <a:endParaRPr lang="en-US" sz="1850"/>
          </a:p>
        </p:txBody>
      </p:sp>
      <p:sp>
        <p:nvSpPr>
          <p:cNvPr id="9" name="Text 5"/>
          <p:cNvSpPr/>
          <p:nvPr/>
        </p:nvSpPr>
        <p:spPr>
          <a:xfrm>
            <a:off x="7315200" y="7253846"/>
            <a:ext cx="6418540" cy="607933"/>
          </a:xfrm>
          <a:prstGeom prst="rect">
            <a:avLst/>
          </a:prstGeom>
          <a:noFill/>
          <a:ln/>
        </p:spPr>
        <p:txBody>
          <a:bodyPr wrap="square" lIns="0" tIns="0" rIns="0" bIns="0" rtlCol="0" anchor="t"/>
          <a:lstStyle/>
          <a:p>
            <a:pPr marL="0" indent="0">
              <a:lnSpc>
                <a:spcPts val="2350"/>
              </a:lnSpc>
              <a:buNone/>
            </a:pPr>
            <a:r>
              <a:rPr lang="en-US">
                <a:solidFill>
                  <a:schemeClr val="bg1"/>
                </a:solidFill>
                <a:ea typeface="Noto Sans TC" pitchFamily="34" charset="-122"/>
                <a:cs typeface="Noto Sans TC" pitchFamily="34" charset="-120"/>
              </a:rPr>
              <a:t>Τα αποτελέσματα επιβεβαιώνουν τον θεωρητικό παράγοντα προσέγγισης.</a:t>
            </a:r>
            <a:endParaRPr lang="en-US">
              <a:solidFill>
                <a:schemeClr val="bg1"/>
              </a:solidFill>
            </a:endParaRPr>
          </a:p>
        </p:txBody>
      </p:sp>
      <p:pic>
        <p:nvPicPr>
          <p:cNvPr id="11" name="Εικόνα 10" descr="Εικόνα που περιέχει κείμενο, στιγμιότυπο οθόνης, αριθμός, παράλληλα&#10;&#10;Το περιεχόμενο που δημιουργείται από τεχνολογία AI ενδέχεται να είναι εσφαλμένο.">
            <a:extLst>
              <a:ext uri="{FF2B5EF4-FFF2-40B4-BE49-F238E27FC236}">
                <a16:creationId xmlns:a16="http://schemas.microsoft.com/office/drawing/2014/main" id="{29D3E0EE-E9CE-25AC-3A20-61B70B8BE542}"/>
              </a:ext>
            </a:extLst>
          </p:cNvPr>
          <p:cNvPicPr>
            <a:picLocks noChangeAspect="1"/>
          </p:cNvPicPr>
          <p:nvPr/>
        </p:nvPicPr>
        <p:blipFill>
          <a:blip r:embed="rId3"/>
          <a:stretch>
            <a:fillRect/>
          </a:stretch>
        </p:blipFill>
        <p:spPr>
          <a:xfrm>
            <a:off x="6999891" y="1412677"/>
            <a:ext cx="7546436" cy="4074529"/>
          </a:xfrm>
          <a:prstGeom prst="rect">
            <a:avLst/>
          </a:prstGeom>
        </p:spPr>
      </p:pic>
      <p:pic>
        <p:nvPicPr>
          <p:cNvPr id="13" name="Εικόνα 12" descr="Εικόνα που περιέχει γραμμή, διάγραμμα, κείμενο, γράφημα&#10;&#10;Το περιεχόμενο που δημιουργείται από τεχνολογία AI ενδέχεται να είναι εσφαλμένο.">
            <a:extLst>
              <a:ext uri="{FF2B5EF4-FFF2-40B4-BE49-F238E27FC236}">
                <a16:creationId xmlns:a16="http://schemas.microsoft.com/office/drawing/2014/main" id="{8FE9578A-F76C-ADBE-0A5D-A59BAE8EBC80}"/>
              </a:ext>
            </a:extLst>
          </p:cNvPr>
          <p:cNvPicPr>
            <a:picLocks noChangeAspect="1"/>
          </p:cNvPicPr>
          <p:nvPr/>
        </p:nvPicPr>
        <p:blipFill>
          <a:blip r:embed="rId4"/>
          <a:stretch>
            <a:fillRect/>
          </a:stretch>
        </p:blipFill>
        <p:spPr>
          <a:xfrm>
            <a:off x="84074" y="1429669"/>
            <a:ext cx="6674078" cy="4057537"/>
          </a:xfrm>
          <a:prstGeom prst="rect">
            <a:avLst/>
          </a:prstGeom>
        </p:spPr>
      </p:pic>
      <p:sp>
        <p:nvSpPr>
          <p:cNvPr id="4" name="TextBox 3">
            <a:extLst>
              <a:ext uri="{FF2B5EF4-FFF2-40B4-BE49-F238E27FC236}">
                <a16:creationId xmlns:a16="http://schemas.microsoft.com/office/drawing/2014/main" id="{6A078ABB-B831-A72B-C447-78371CFA77F9}"/>
              </a:ext>
            </a:extLst>
          </p:cNvPr>
          <p:cNvSpPr txBox="1"/>
          <p:nvPr/>
        </p:nvSpPr>
        <p:spPr>
          <a:xfrm>
            <a:off x="7231126" y="5256030"/>
            <a:ext cx="7315200" cy="1508105"/>
          </a:xfrm>
          <a:prstGeom prst="rect">
            <a:avLst/>
          </a:prstGeom>
          <a:noFill/>
        </p:spPr>
        <p:txBody>
          <a:bodyPr wrap="square">
            <a:spAutoFit/>
          </a:bodyPr>
          <a:lstStyle/>
          <a:p>
            <a:pPr algn="l"/>
            <a:endParaRPr lang="el-GR" sz="2000" b="0" i="0" u="none" strike="noStrike" baseline="0">
              <a:solidFill>
                <a:schemeClr val="bg1"/>
              </a:solidFill>
              <a:latin typeface="Cambria" panose="02040503050406030204" pitchFamily="18" charset="0"/>
            </a:endParaRPr>
          </a:p>
          <a:p>
            <a:r>
              <a:rPr lang="el-GR" sz="1800" b="1" i="0" u="none" strike="noStrike" baseline="0">
                <a:solidFill>
                  <a:schemeClr val="bg1"/>
                </a:solidFill>
                <a:latin typeface="Cambria" panose="02040503050406030204" pitchFamily="18" charset="0"/>
              </a:rPr>
              <a:t>R </a:t>
            </a:r>
            <a:r>
              <a:rPr lang="el-GR" sz="1800" b="0" i="0" u="none" strike="noStrike" baseline="0">
                <a:solidFill>
                  <a:schemeClr val="bg1"/>
                </a:solidFill>
                <a:latin typeface="Cambria" panose="02040503050406030204" pitchFamily="18" charset="0"/>
              </a:rPr>
              <a:t>(Ratio): Είναι ο συνολικός χρόνος που απαιτείτε για τις εργασίες που θέλουν δυο μηχανές προς τον βέλτιστο χρόνο που απαιτείτε για όλες τις εργασίες. Σχετίζεται με το ποσοστό των εργασιών που εκτελούνται σε δύο μηχανές.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5930" y="383956"/>
            <a:ext cx="12863632" cy="588883"/>
          </a:xfrm>
          <a:prstGeom prst="rect">
            <a:avLst/>
          </a:prstGeom>
          <a:noFill/>
          <a:ln/>
        </p:spPr>
        <p:txBody>
          <a:bodyPr wrap="none" lIns="0" tIns="0" rIns="0" bIns="0" rtlCol="0" anchor="t"/>
          <a:lstStyle/>
          <a:p>
            <a:pPr marL="0" indent="0">
              <a:lnSpc>
                <a:spcPts val="5550"/>
              </a:lnSpc>
              <a:buNone/>
            </a:pPr>
            <a:r>
              <a:rPr lang="en-US" sz="4000" err="1">
                <a:solidFill>
                  <a:srgbClr val="97B8FF"/>
                </a:solidFill>
                <a:ea typeface="Sora Medium" pitchFamily="34" charset="-122"/>
                <a:cs typeface="Sora Medium" pitchFamily="34" charset="-120"/>
              </a:rPr>
              <a:t>Ανάλυση</a:t>
            </a:r>
            <a:r>
              <a:rPr lang="en-US" sz="4000">
                <a:solidFill>
                  <a:srgbClr val="97B8FF"/>
                </a:solidFill>
                <a:ea typeface="Sora Medium" pitchFamily="34" charset="-122"/>
                <a:cs typeface="Sora Medium" pitchFamily="34" charset="-120"/>
              </a:rPr>
              <a:t> </a:t>
            </a:r>
            <a:r>
              <a:rPr lang="en-US" sz="4000" err="1">
                <a:solidFill>
                  <a:srgbClr val="97B8FF"/>
                </a:solidFill>
                <a:ea typeface="Sora Medium" pitchFamily="34" charset="-122"/>
                <a:cs typeface="Sora Medium" pitchFamily="34" charset="-120"/>
              </a:rPr>
              <a:t>Χρόνου</a:t>
            </a:r>
            <a:r>
              <a:rPr lang="en-US" sz="4000">
                <a:solidFill>
                  <a:srgbClr val="97B8FF"/>
                </a:solidFill>
                <a:ea typeface="Sora Medium" pitchFamily="34" charset="-122"/>
                <a:cs typeface="Sora Medium" pitchFamily="34" charset="-120"/>
              </a:rPr>
              <a:t> </a:t>
            </a:r>
            <a:r>
              <a:rPr lang="en-US" sz="4000" err="1">
                <a:solidFill>
                  <a:srgbClr val="97B8FF"/>
                </a:solidFill>
                <a:ea typeface="Sora Medium" pitchFamily="34" charset="-122"/>
                <a:cs typeface="Sora Medium" pitchFamily="34" charset="-120"/>
              </a:rPr>
              <a:t>Εκτέλεσης</a:t>
            </a:r>
            <a:r>
              <a:rPr lang="en-US" sz="4000">
                <a:solidFill>
                  <a:srgbClr val="97B8FF"/>
                </a:solidFill>
                <a:ea typeface="Sora Medium" pitchFamily="34" charset="-122"/>
                <a:cs typeface="Sora Medium" pitchFamily="34" charset="-120"/>
              </a:rPr>
              <a:t> – </a:t>
            </a:r>
            <a:r>
              <a:rPr lang="en-US" sz="4000" err="1">
                <a:solidFill>
                  <a:srgbClr val="97B8FF"/>
                </a:solidFill>
                <a:ea typeface="Sora Medium" pitchFamily="34" charset="-122"/>
                <a:cs typeface="Sora Medium" pitchFamily="34" charset="-120"/>
              </a:rPr>
              <a:t>Αλγόριθμος</a:t>
            </a:r>
            <a:r>
              <a:rPr lang="en-US" sz="4000">
                <a:solidFill>
                  <a:srgbClr val="97B8FF"/>
                </a:solidFill>
                <a:ea typeface="Sora Medium" pitchFamily="34" charset="-122"/>
                <a:cs typeface="Sora Medium" pitchFamily="34" charset="-120"/>
              </a:rPr>
              <a:t> 2 (Longest First)</a:t>
            </a:r>
            <a:endParaRPr lang="en-US" sz="4000"/>
          </a:p>
        </p:txBody>
      </p:sp>
      <p:pic>
        <p:nvPicPr>
          <p:cNvPr id="13" name="Εικόνα 12" descr="Εικόνα που περιέχει κείμενο, γραμμή, διάγραμμα, γράφημα&#10;&#10;Το περιεχόμενο που δημιουργείται από τεχνολογία AI ενδέχεται να είναι εσφαλμένο.">
            <a:extLst>
              <a:ext uri="{FF2B5EF4-FFF2-40B4-BE49-F238E27FC236}">
                <a16:creationId xmlns:a16="http://schemas.microsoft.com/office/drawing/2014/main" id="{3333899C-661B-0EE0-1A4B-9AE052832254}"/>
              </a:ext>
            </a:extLst>
          </p:cNvPr>
          <p:cNvPicPr>
            <a:picLocks noChangeAspect="1"/>
          </p:cNvPicPr>
          <p:nvPr/>
        </p:nvPicPr>
        <p:blipFill>
          <a:blip r:embed="rId3"/>
          <a:stretch>
            <a:fillRect/>
          </a:stretch>
        </p:blipFill>
        <p:spPr>
          <a:xfrm>
            <a:off x="432352" y="1243569"/>
            <a:ext cx="6653057" cy="3899338"/>
          </a:xfrm>
          <a:prstGeom prst="rect">
            <a:avLst/>
          </a:prstGeom>
        </p:spPr>
      </p:pic>
      <p:pic>
        <p:nvPicPr>
          <p:cNvPr id="15" name="Εικόνα 14" descr="Εικόνα που περιέχει κείμενο, γραμμή, γράφημα, διάγραμμα&#10;&#10;Το περιεχόμενο που δημιουργείται από τεχνολογία AI ενδέχεται να είναι εσφαλμένο.">
            <a:extLst>
              <a:ext uri="{FF2B5EF4-FFF2-40B4-BE49-F238E27FC236}">
                <a16:creationId xmlns:a16="http://schemas.microsoft.com/office/drawing/2014/main" id="{EC5AC91F-A62C-D186-8B7F-EAC927E74B2C}"/>
              </a:ext>
            </a:extLst>
          </p:cNvPr>
          <p:cNvPicPr>
            <a:picLocks noChangeAspect="1"/>
          </p:cNvPicPr>
          <p:nvPr/>
        </p:nvPicPr>
        <p:blipFill>
          <a:blip r:embed="rId4"/>
          <a:stretch>
            <a:fillRect/>
          </a:stretch>
        </p:blipFill>
        <p:spPr>
          <a:xfrm>
            <a:off x="7809178" y="1243570"/>
            <a:ext cx="6505912" cy="3899338"/>
          </a:xfrm>
          <a:prstGeom prst="rect">
            <a:avLst/>
          </a:prstGeom>
        </p:spPr>
      </p:pic>
      <p:sp>
        <p:nvSpPr>
          <p:cNvPr id="16" name="Text 1">
            <a:extLst>
              <a:ext uri="{FF2B5EF4-FFF2-40B4-BE49-F238E27FC236}">
                <a16:creationId xmlns:a16="http://schemas.microsoft.com/office/drawing/2014/main" id="{60579475-1D61-081F-D8DC-FD78AEF1B6B9}"/>
              </a:ext>
            </a:extLst>
          </p:cNvPr>
          <p:cNvSpPr/>
          <p:nvPr/>
        </p:nvSpPr>
        <p:spPr>
          <a:xfrm>
            <a:off x="1824499" y="5309547"/>
            <a:ext cx="3153489" cy="354330"/>
          </a:xfrm>
          <a:prstGeom prst="rect">
            <a:avLst/>
          </a:prstGeom>
          <a:noFill/>
          <a:ln/>
        </p:spPr>
        <p:txBody>
          <a:bodyPr wrap="none" lIns="0" tIns="0" rIns="0" bIns="0" rtlCol="0" anchor="t"/>
          <a:lstStyle/>
          <a:p>
            <a:pPr marL="0" indent="0">
              <a:lnSpc>
                <a:spcPts val="2750"/>
              </a:lnSpc>
              <a:buNone/>
            </a:pPr>
            <a:r>
              <a:rPr lang="en-US" sz="2200">
                <a:solidFill>
                  <a:srgbClr val="97B8FF"/>
                </a:solidFill>
                <a:ea typeface="Sora Medium" pitchFamily="34" charset="-122"/>
                <a:cs typeface="Sora Medium" pitchFamily="34" charset="-120"/>
              </a:rPr>
              <a:t>Χρόνος Εκτέλεσης vs. M</a:t>
            </a:r>
            <a:endParaRPr lang="en-US" sz="2200"/>
          </a:p>
        </p:txBody>
      </p:sp>
      <p:sp>
        <p:nvSpPr>
          <p:cNvPr id="17" name="Text 3">
            <a:extLst>
              <a:ext uri="{FF2B5EF4-FFF2-40B4-BE49-F238E27FC236}">
                <a16:creationId xmlns:a16="http://schemas.microsoft.com/office/drawing/2014/main" id="{2469355B-3A01-BBC5-A1F6-3E59441E5045}"/>
              </a:ext>
            </a:extLst>
          </p:cNvPr>
          <p:cNvSpPr/>
          <p:nvPr/>
        </p:nvSpPr>
        <p:spPr>
          <a:xfrm>
            <a:off x="9384228" y="5309547"/>
            <a:ext cx="3131106" cy="354330"/>
          </a:xfrm>
          <a:prstGeom prst="rect">
            <a:avLst/>
          </a:prstGeom>
          <a:noFill/>
          <a:ln/>
        </p:spPr>
        <p:txBody>
          <a:bodyPr wrap="none" lIns="0" tIns="0" rIns="0" bIns="0" rtlCol="0" anchor="t"/>
          <a:lstStyle/>
          <a:p>
            <a:pPr marL="0" indent="0">
              <a:lnSpc>
                <a:spcPts val="2750"/>
              </a:lnSpc>
              <a:buNone/>
            </a:pPr>
            <a:r>
              <a:rPr lang="en-US" sz="2200">
                <a:solidFill>
                  <a:srgbClr val="97B8FF"/>
                </a:solidFill>
                <a:ea typeface="Sora Medium" pitchFamily="34" charset="-122"/>
                <a:cs typeface="Sora Medium" pitchFamily="34" charset="-120"/>
              </a:rPr>
              <a:t>Χρόνος Εκτέλεσης vs. N</a:t>
            </a:r>
            <a:endParaRPr lang="en-US" sz="2200"/>
          </a:p>
        </p:txBody>
      </p:sp>
      <p:sp>
        <p:nvSpPr>
          <p:cNvPr id="18" name="Text 2">
            <a:extLst>
              <a:ext uri="{FF2B5EF4-FFF2-40B4-BE49-F238E27FC236}">
                <a16:creationId xmlns:a16="http://schemas.microsoft.com/office/drawing/2014/main" id="{84ADE369-399C-C05B-5316-FC1243647AE6}"/>
              </a:ext>
            </a:extLst>
          </p:cNvPr>
          <p:cNvSpPr/>
          <p:nvPr/>
        </p:nvSpPr>
        <p:spPr>
          <a:xfrm>
            <a:off x="775930" y="5739696"/>
            <a:ext cx="6244709" cy="1916665"/>
          </a:xfrm>
          <a:prstGeom prst="rect">
            <a:avLst/>
          </a:prstGeom>
          <a:noFill/>
          <a:ln/>
        </p:spPr>
        <p:txBody>
          <a:bodyPr wrap="square" lIns="0" tIns="0" rIns="0" bIns="0" rtlCol="0" anchor="t"/>
          <a:lstStyle/>
          <a:p>
            <a:pPr marL="0" indent="0">
              <a:lnSpc>
                <a:spcPts val="2850"/>
              </a:lnSpc>
              <a:buNone/>
            </a:pPr>
            <a:r>
              <a:rPr lang="el-GR">
                <a:solidFill>
                  <a:schemeClr val="bg1"/>
                </a:solidFill>
              </a:rPr>
              <a:t>Η αύξηση του αριθμού των μηχανών (</a:t>
            </a:r>
            <a:r>
              <a:rPr lang="el-GR" b="1">
                <a:solidFill>
                  <a:schemeClr val="bg1"/>
                </a:solidFill>
              </a:rPr>
              <a:t>M</a:t>
            </a:r>
            <a:r>
              <a:rPr lang="el-GR">
                <a:solidFill>
                  <a:schemeClr val="bg1"/>
                </a:solidFill>
              </a:rPr>
              <a:t>) μειώνει τον χρόνο εκτέλεσης καθώς περισσότερες εργασίες εκτελούνται ταυτόχρονα. Ο παραλληλισμός αυξάνεται, οδηγώντας σε γρηγορότερη ολοκλήρωση των διεργασιών, μέχρι να φτάσουμε σε σημείο κορεσμού.</a:t>
            </a:r>
            <a:endParaRPr lang="en-US">
              <a:solidFill>
                <a:schemeClr val="bg1"/>
              </a:solidFill>
            </a:endParaRPr>
          </a:p>
        </p:txBody>
      </p:sp>
      <p:sp>
        <p:nvSpPr>
          <p:cNvPr id="19" name="Text 4">
            <a:extLst>
              <a:ext uri="{FF2B5EF4-FFF2-40B4-BE49-F238E27FC236}">
                <a16:creationId xmlns:a16="http://schemas.microsoft.com/office/drawing/2014/main" id="{AC90A24B-4033-209E-7304-1A08203F942B}"/>
              </a:ext>
            </a:extLst>
          </p:cNvPr>
          <p:cNvSpPr/>
          <p:nvPr/>
        </p:nvSpPr>
        <p:spPr>
          <a:xfrm>
            <a:off x="8128705" y="5739696"/>
            <a:ext cx="6244709" cy="1451610"/>
          </a:xfrm>
          <a:prstGeom prst="rect">
            <a:avLst/>
          </a:prstGeom>
          <a:noFill/>
          <a:ln/>
        </p:spPr>
        <p:txBody>
          <a:bodyPr wrap="square" lIns="0" tIns="0" rIns="0" bIns="0" rtlCol="0" anchor="t"/>
          <a:lstStyle/>
          <a:p>
            <a:pPr marL="0" indent="0">
              <a:lnSpc>
                <a:spcPts val="2850"/>
              </a:lnSpc>
              <a:buNone/>
            </a:pPr>
            <a:r>
              <a:rPr lang="en-US">
                <a:solidFill>
                  <a:schemeClr val="bg1"/>
                </a:solidFill>
                <a:ea typeface="Noto Sans TC" pitchFamily="34" charset="-122"/>
                <a:cs typeface="Noto Sans TC" pitchFamily="34" charset="-120"/>
              </a:rPr>
              <a:t>Ο χρόνος εκτέλεσης αυξάνεται περίπου γραμμικά με το N, επιβεβαιώνοντας την πολυωνυμική φύση του αλγορίθμου. Για περισσότερες μηχανές (M), ο χρόνος εκτέλεσης είναι χαμηλότερος.</a:t>
            </a:r>
            <a:endParaRPr lang="en-US">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9895" y="276284"/>
            <a:ext cx="8662988" cy="644723"/>
          </a:xfrm>
          <a:prstGeom prst="rect">
            <a:avLst/>
          </a:prstGeom>
          <a:noFill/>
          <a:ln/>
        </p:spPr>
        <p:txBody>
          <a:bodyPr wrap="none" lIns="0" tIns="0" rIns="0" bIns="0" rtlCol="0" anchor="t"/>
          <a:lstStyle/>
          <a:p>
            <a:pPr marL="0" indent="0">
              <a:lnSpc>
                <a:spcPts val="5550"/>
              </a:lnSpc>
              <a:buNone/>
            </a:pPr>
            <a:r>
              <a:rPr lang="en-US" sz="4000" err="1">
                <a:solidFill>
                  <a:srgbClr val="97B8FF"/>
                </a:solidFill>
                <a:ea typeface="Sora Medium" pitchFamily="34" charset="-122"/>
                <a:cs typeface="Sora Medium" pitchFamily="34" charset="-120"/>
              </a:rPr>
              <a:t>Ανάλυση</a:t>
            </a:r>
            <a:r>
              <a:rPr lang="en-US" sz="4000">
                <a:solidFill>
                  <a:srgbClr val="97B8FF"/>
                </a:solidFill>
                <a:ea typeface="Sora Medium" pitchFamily="34" charset="-122"/>
                <a:cs typeface="Sora Medium" pitchFamily="34" charset="-120"/>
              </a:rPr>
              <a:t> </a:t>
            </a:r>
            <a:r>
              <a:rPr lang="en-US" sz="4000" err="1">
                <a:solidFill>
                  <a:srgbClr val="97B8FF"/>
                </a:solidFill>
                <a:ea typeface="Sora Medium" pitchFamily="34" charset="-122"/>
                <a:cs typeface="Sora Medium" pitchFamily="34" charset="-120"/>
              </a:rPr>
              <a:t>Σφάλμ</a:t>
            </a:r>
            <a:r>
              <a:rPr lang="en-US" sz="4000">
                <a:solidFill>
                  <a:srgbClr val="97B8FF"/>
                </a:solidFill>
                <a:ea typeface="Sora Medium" pitchFamily="34" charset="-122"/>
                <a:cs typeface="Sora Medium" pitchFamily="34" charset="-120"/>
              </a:rPr>
              <a:t>ατος (Longest First)</a:t>
            </a:r>
            <a:endParaRPr lang="en-US" sz="4000"/>
          </a:p>
        </p:txBody>
      </p:sp>
      <p:sp>
        <p:nvSpPr>
          <p:cNvPr id="5" name="Text 2"/>
          <p:cNvSpPr/>
          <p:nvPr/>
        </p:nvSpPr>
        <p:spPr>
          <a:xfrm>
            <a:off x="409895" y="4977765"/>
            <a:ext cx="2578894" cy="322302"/>
          </a:xfrm>
          <a:prstGeom prst="rect">
            <a:avLst/>
          </a:prstGeom>
          <a:noFill/>
          <a:ln/>
        </p:spPr>
        <p:txBody>
          <a:bodyPr wrap="none" lIns="0" tIns="0" rIns="0" bIns="0" rtlCol="0" anchor="t"/>
          <a:lstStyle/>
          <a:p>
            <a:pPr marL="0" indent="0">
              <a:lnSpc>
                <a:spcPts val="2750"/>
              </a:lnSpc>
              <a:buNone/>
            </a:pPr>
            <a:r>
              <a:rPr lang="en-US" sz="2400" err="1">
                <a:solidFill>
                  <a:srgbClr val="97B8FF"/>
                </a:solidFill>
                <a:ea typeface="Sora Medium" pitchFamily="34" charset="-122"/>
                <a:cs typeface="Sora Medium" pitchFamily="34" charset="-120"/>
              </a:rPr>
              <a:t>Σφάλμ</a:t>
            </a:r>
            <a:r>
              <a:rPr lang="en-US" sz="2400">
                <a:solidFill>
                  <a:srgbClr val="97B8FF"/>
                </a:solidFill>
                <a:ea typeface="Sora Medium" pitchFamily="34" charset="-122"/>
                <a:cs typeface="Sora Medium" pitchFamily="34" charset="-120"/>
              </a:rPr>
              <a:t>α vs. M</a:t>
            </a:r>
            <a:endParaRPr lang="en-US" sz="2400"/>
          </a:p>
        </p:txBody>
      </p:sp>
      <p:sp>
        <p:nvSpPr>
          <p:cNvPr id="10" name="Text 6"/>
          <p:cNvSpPr/>
          <p:nvPr/>
        </p:nvSpPr>
        <p:spPr>
          <a:xfrm>
            <a:off x="7683064" y="4977765"/>
            <a:ext cx="2578894" cy="322302"/>
          </a:xfrm>
          <a:prstGeom prst="rect">
            <a:avLst/>
          </a:prstGeom>
          <a:noFill/>
          <a:ln/>
        </p:spPr>
        <p:txBody>
          <a:bodyPr wrap="none" lIns="0" tIns="0" rIns="0" bIns="0" rtlCol="0" anchor="t"/>
          <a:lstStyle/>
          <a:p>
            <a:pPr marL="0" indent="0">
              <a:lnSpc>
                <a:spcPts val="2750"/>
              </a:lnSpc>
              <a:buNone/>
            </a:pPr>
            <a:r>
              <a:rPr lang="en-US" sz="2400" err="1">
                <a:solidFill>
                  <a:srgbClr val="97B8FF"/>
                </a:solidFill>
                <a:ea typeface="Sora Medium" pitchFamily="34" charset="-122"/>
                <a:cs typeface="Sora Medium" pitchFamily="34" charset="-120"/>
              </a:rPr>
              <a:t>Σφάλμ</a:t>
            </a:r>
            <a:r>
              <a:rPr lang="en-US" sz="2400">
                <a:solidFill>
                  <a:srgbClr val="97B8FF"/>
                </a:solidFill>
                <a:ea typeface="Sora Medium" pitchFamily="34" charset="-122"/>
                <a:cs typeface="Sora Medium" pitchFamily="34" charset="-120"/>
              </a:rPr>
              <a:t>α vs. N</a:t>
            </a:r>
            <a:endParaRPr lang="en-US" sz="2400"/>
          </a:p>
        </p:txBody>
      </p:sp>
      <p:pic>
        <p:nvPicPr>
          <p:cNvPr id="13" name="Εικόνα 12" descr="Εικόνα που περιέχει γραμμή, διάγραμμα, γράφημα, κείμενο&#10;&#10;Το περιεχόμενο που δημιουργείται από τεχνολογία AI ενδέχεται να είναι εσφαλμένο.">
            <a:extLst>
              <a:ext uri="{FF2B5EF4-FFF2-40B4-BE49-F238E27FC236}">
                <a16:creationId xmlns:a16="http://schemas.microsoft.com/office/drawing/2014/main" id="{077FB7C1-6456-F6DD-038A-45F737D69BFA}"/>
              </a:ext>
            </a:extLst>
          </p:cNvPr>
          <p:cNvPicPr>
            <a:picLocks noChangeAspect="1"/>
          </p:cNvPicPr>
          <p:nvPr/>
        </p:nvPicPr>
        <p:blipFill>
          <a:blip r:embed="rId3"/>
          <a:stretch>
            <a:fillRect/>
          </a:stretch>
        </p:blipFill>
        <p:spPr>
          <a:xfrm>
            <a:off x="409895" y="1243369"/>
            <a:ext cx="6537443" cy="3594495"/>
          </a:xfrm>
          <a:prstGeom prst="rect">
            <a:avLst/>
          </a:prstGeom>
        </p:spPr>
      </p:pic>
      <p:pic>
        <p:nvPicPr>
          <p:cNvPr id="15" name="Εικόνα 14" descr="Εικόνα που περιέχει γραμμή, διάγραμμα, γράφημα, κείμενο&#10;&#10;Το περιεχόμενο που δημιουργείται από τεχνολογία AI ενδέχεται να είναι εσφαλμένο.">
            <a:extLst>
              <a:ext uri="{FF2B5EF4-FFF2-40B4-BE49-F238E27FC236}">
                <a16:creationId xmlns:a16="http://schemas.microsoft.com/office/drawing/2014/main" id="{BA2ED442-D77F-CB52-52CE-89ADA42020AB}"/>
              </a:ext>
            </a:extLst>
          </p:cNvPr>
          <p:cNvPicPr>
            <a:picLocks noChangeAspect="1"/>
          </p:cNvPicPr>
          <p:nvPr/>
        </p:nvPicPr>
        <p:blipFill>
          <a:blip r:embed="rId4"/>
          <a:stretch>
            <a:fillRect/>
          </a:stretch>
        </p:blipFill>
        <p:spPr>
          <a:xfrm>
            <a:off x="7683064" y="1243369"/>
            <a:ext cx="6842244" cy="3594495"/>
          </a:xfrm>
          <a:prstGeom prst="rect">
            <a:avLst/>
          </a:prstGeom>
        </p:spPr>
      </p:pic>
      <p:sp>
        <p:nvSpPr>
          <p:cNvPr id="16" name="Text 2">
            <a:extLst>
              <a:ext uri="{FF2B5EF4-FFF2-40B4-BE49-F238E27FC236}">
                <a16:creationId xmlns:a16="http://schemas.microsoft.com/office/drawing/2014/main" id="{ACA8A323-295C-EFDC-EFED-3FA5A985E81E}"/>
              </a:ext>
            </a:extLst>
          </p:cNvPr>
          <p:cNvSpPr/>
          <p:nvPr/>
        </p:nvSpPr>
        <p:spPr>
          <a:xfrm>
            <a:off x="409895" y="5439968"/>
            <a:ext cx="6244709" cy="1451610"/>
          </a:xfrm>
          <a:prstGeom prst="rect">
            <a:avLst/>
          </a:prstGeom>
          <a:noFill/>
          <a:ln/>
        </p:spPr>
        <p:txBody>
          <a:bodyPr wrap="square" lIns="0" tIns="0" rIns="0" bIns="0" rtlCol="0" anchor="t"/>
          <a:lstStyle/>
          <a:p>
            <a:pPr marL="0" indent="0">
              <a:lnSpc>
                <a:spcPts val="2850"/>
              </a:lnSpc>
              <a:buNone/>
            </a:pPr>
            <a:r>
              <a:rPr lang="en-US">
                <a:solidFill>
                  <a:schemeClr val="bg1"/>
                </a:solidFill>
                <a:ea typeface="Noto Sans TC" pitchFamily="34" charset="-122"/>
                <a:cs typeface="Noto Sans TC" pitchFamily="34" charset="-120"/>
              </a:rPr>
              <a:t>Το σφάλμα τείνει να αυξάνεται με την αύξηση του αριθμού μηχανών M, ιδιαίτερα όταν το N είναι μικρό. Για μεγαλύτερα N, η αύξηση του M επηρεάζει λιγότερο το σφάλμα.</a:t>
            </a:r>
            <a:endParaRPr lang="en-US">
              <a:solidFill>
                <a:schemeClr val="bg1"/>
              </a:solidFill>
            </a:endParaRPr>
          </a:p>
        </p:txBody>
      </p:sp>
      <p:sp>
        <p:nvSpPr>
          <p:cNvPr id="17" name="Text 4">
            <a:extLst>
              <a:ext uri="{FF2B5EF4-FFF2-40B4-BE49-F238E27FC236}">
                <a16:creationId xmlns:a16="http://schemas.microsoft.com/office/drawing/2014/main" id="{C7F5749E-2825-46DF-DA2E-3FF556CE7BC2}"/>
              </a:ext>
            </a:extLst>
          </p:cNvPr>
          <p:cNvSpPr/>
          <p:nvPr/>
        </p:nvSpPr>
        <p:spPr>
          <a:xfrm>
            <a:off x="7683064" y="5468411"/>
            <a:ext cx="6244709" cy="725805"/>
          </a:xfrm>
          <a:prstGeom prst="rect">
            <a:avLst/>
          </a:prstGeom>
          <a:noFill/>
          <a:ln/>
        </p:spPr>
        <p:txBody>
          <a:bodyPr wrap="square" lIns="0" tIns="0" rIns="0" bIns="0" rtlCol="0" anchor="t"/>
          <a:lstStyle/>
          <a:p>
            <a:pPr marL="0" indent="0">
              <a:lnSpc>
                <a:spcPts val="2850"/>
              </a:lnSpc>
              <a:buNone/>
            </a:pPr>
            <a:r>
              <a:rPr lang="en-US">
                <a:solidFill>
                  <a:schemeClr val="bg1"/>
                </a:solidFill>
                <a:ea typeface="Noto Sans TC" pitchFamily="34" charset="-122"/>
                <a:cs typeface="Noto Sans TC" pitchFamily="34" charset="-120"/>
              </a:rPr>
              <a:t>Καθώς μεγαλώνει ο αριθμός εργασιών N, το σφάλμα μειώνεται και τείνει να πλησιάζει τη βέλτιστη λύση.</a:t>
            </a:r>
            <a:endParaRPr lang="en-US">
              <a:solidFill>
                <a:schemeClr val="bg1"/>
              </a:solidFill>
            </a:endParaRPr>
          </a:p>
        </p:txBody>
      </p:sp>
      <p:sp>
        <p:nvSpPr>
          <p:cNvPr id="4" name="TextBox 3">
            <a:extLst>
              <a:ext uri="{FF2B5EF4-FFF2-40B4-BE49-F238E27FC236}">
                <a16:creationId xmlns:a16="http://schemas.microsoft.com/office/drawing/2014/main" id="{7DA1429C-D79F-30FF-9F52-E772EC219EF7}"/>
              </a:ext>
            </a:extLst>
          </p:cNvPr>
          <p:cNvSpPr txBox="1"/>
          <p:nvPr/>
        </p:nvSpPr>
        <p:spPr>
          <a:xfrm>
            <a:off x="308650" y="6708313"/>
            <a:ext cx="7315200" cy="646331"/>
          </a:xfrm>
          <a:prstGeom prst="rect">
            <a:avLst/>
          </a:prstGeom>
          <a:noFill/>
        </p:spPr>
        <p:txBody>
          <a:bodyPr wrap="square">
            <a:spAutoFit/>
          </a:bodyPr>
          <a:lstStyle/>
          <a:p>
            <a:r>
              <a:rPr lang="el-GR">
                <a:solidFill>
                  <a:schemeClr val="bg1"/>
                </a:solidFill>
              </a:rPr>
              <a:t>Το σφάλμα αυξάνεται με την αύξηση του αριθμού των μηχανών (</a:t>
            </a:r>
            <a:r>
              <a:rPr lang="el-GR" b="1">
                <a:solidFill>
                  <a:schemeClr val="bg1"/>
                </a:solidFill>
              </a:rPr>
              <a:t>M</a:t>
            </a:r>
            <a:r>
              <a:rPr lang="el-GR">
                <a:solidFill>
                  <a:schemeClr val="bg1"/>
                </a:solidFill>
              </a:rPr>
              <a:t>), </a:t>
            </a:r>
          </a:p>
          <a:p>
            <a:r>
              <a:rPr lang="el-GR">
                <a:solidFill>
                  <a:schemeClr val="bg1"/>
                </a:solidFill>
              </a:rPr>
              <a:t>καθώς η κατανομή των εργασιών γίνεται λιγότερο ελεγχόμενη.</a:t>
            </a:r>
          </a:p>
        </p:txBody>
      </p:sp>
      <p:sp>
        <p:nvSpPr>
          <p:cNvPr id="7" name="TextBox 6">
            <a:extLst>
              <a:ext uri="{FF2B5EF4-FFF2-40B4-BE49-F238E27FC236}">
                <a16:creationId xmlns:a16="http://schemas.microsoft.com/office/drawing/2014/main" id="{F3AEFB06-5C48-6EE9-C7A6-9C013D468979}"/>
              </a:ext>
            </a:extLst>
          </p:cNvPr>
          <p:cNvSpPr txBox="1"/>
          <p:nvPr/>
        </p:nvSpPr>
        <p:spPr>
          <a:xfrm>
            <a:off x="7535917" y="6708313"/>
            <a:ext cx="6989391" cy="923330"/>
          </a:xfrm>
          <a:prstGeom prst="rect">
            <a:avLst/>
          </a:prstGeom>
          <a:noFill/>
        </p:spPr>
        <p:txBody>
          <a:bodyPr wrap="square">
            <a:spAutoFit/>
          </a:bodyPr>
          <a:lstStyle/>
          <a:p>
            <a:r>
              <a:rPr lang="el-GR">
                <a:solidFill>
                  <a:schemeClr val="bg1"/>
                </a:solidFill>
              </a:rPr>
              <a:t>Το σφάλμα μειώνεται όταν αυξάνεται το πλήθος των εργασιών (</a:t>
            </a:r>
            <a:r>
              <a:rPr lang="el-GR" b="1">
                <a:solidFill>
                  <a:schemeClr val="bg1"/>
                </a:solidFill>
              </a:rPr>
              <a:t>N</a:t>
            </a:r>
            <a:r>
              <a:rPr lang="el-GR">
                <a:solidFill>
                  <a:schemeClr val="bg1"/>
                </a:solidFill>
              </a:rPr>
              <a:t>), καθώς η κατανομή γίνεται πιο ομοιόμορφη και πλησιάζει τη βέλτιστη λύση</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497492" y="297031"/>
            <a:ext cx="9720382" cy="566261"/>
          </a:xfrm>
          <a:prstGeom prst="rect">
            <a:avLst/>
          </a:prstGeom>
          <a:noFill/>
          <a:ln/>
        </p:spPr>
        <p:txBody>
          <a:bodyPr wrap="none" lIns="0" tIns="0" rIns="0" bIns="0" rtlCol="0" anchor="t"/>
          <a:lstStyle/>
          <a:p>
            <a:pPr marL="0" indent="0">
              <a:lnSpc>
                <a:spcPts val="4450"/>
              </a:lnSpc>
              <a:buNone/>
            </a:pPr>
            <a:r>
              <a:rPr lang="en-US" sz="4000">
                <a:solidFill>
                  <a:srgbClr val="97B8FF"/>
                </a:solidFill>
                <a:ea typeface="Sora Medium" pitchFamily="34" charset="-122"/>
                <a:cs typeface="Sora Medium" pitchFamily="34" charset="-120"/>
              </a:rPr>
              <a:t>Ανάλυση Χρόνου Εκτέλεσης – Αλγόριθμος PLB</a:t>
            </a:r>
            <a:endParaRPr lang="en-US" sz="4000"/>
          </a:p>
        </p:txBody>
      </p:sp>
      <p:sp>
        <p:nvSpPr>
          <p:cNvPr id="4" name="Text 1"/>
          <p:cNvSpPr/>
          <p:nvPr/>
        </p:nvSpPr>
        <p:spPr>
          <a:xfrm>
            <a:off x="402272" y="5037954"/>
            <a:ext cx="6460093" cy="566023"/>
          </a:xfrm>
          <a:prstGeom prst="rect">
            <a:avLst/>
          </a:prstGeom>
          <a:noFill/>
          <a:ln/>
        </p:spPr>
        <p:txBody>
          <a:bodyPr wrap="square" lIns="0" tIns="0" rIns="0" bIns="0" rtlCol="0" anchor="t"/>
          <a:lstStyle/>
          <a:p>
            <a:pPr marL="0" indent="0">
              <a:lnSpc>
                <a:spcPts val="2200"/>
              </a:lnSpc>
              <a:buNone/>
            </a:pPr>
            <a:r>
              <a:rPr lang="en-US" sz="2000">
                <a:solidFill>
                  <a:srgbClr val="97B8FF"/>
                </a:solidFill>
                <a:ea typeface="Sora Medium" pitchFamily="34" charset="-122"/>
                <a:cs typeface="Sora Medium" pitchFamily="34" charset="-120"/>
              </a:rPr>
              <a:t>1. Μέσος Χρόνος Εκτέλεσης vs. N (διάφορες σταθερές τιμές T)</a:t>
            </a:r>
            <a:endParaRPr lang="en-US" sz="2000"/>
          </a:p>
        </p:txBody>
      </p:sp>
      <p:sp>
        <p:nvSpPr>
          <p:cNvPr id="5" name="Text 2"/>
          <p:cNvSpPr/>
          <p:nvPr/>
        </p:nvSpPr>
        <p:spPr>
          <a:xfrm>
            <a:off x="402271" y="5467332"/>
            <a:ext cx="6460093" cy="289917"/>
          </a:xfrm>
          <a:prstGeom prst="rect">
            <a:avLst/>
          </a:prstGeom>
          <a:noFill/>
          <a:ln/>
        </p:spPr>
        <p:txBody>
          <a:bodyPr wrap="none" lIns="0" tIns="0" rIns="0" bIns="0" rtlCol="0" anchor="t"/>
          <a:lstStyle/>
          <a:p>
            <a:pPr marL="342900" indent="-342900">
              <a:lnSpc>
                <a:spcPts val="2250"/>
              </a:lnSpc>
              <a:buSzPct val="100000"/>
              <a:buChar char="•"/>
            </a:pPr>
            <a:r>
              <a:rPr lang="en-US">
                <a:solidFill>
                  <a:srgbClr val="E0D6DE"/>
                </a:solidFill>
                <a:ea typeface="Noto Sans TC" pitchFamily="34" charset="-122"/>
                <a:cs typeface="Noto Sans TC" pitchFamily="34" charset="-120"/>
              </a:rPr>
              <a:t>Για μικρό N, ο χρόνος εκτέλεσης παραμένει χαμηλός σε όλες τις τιμές T.</a:t>
            </a:r>
            <a:endParaRPr lang="en-US"/>
          </a:p>
        </p:txBody>
      </p:sp>
      <p:sp>
        <p:nvSpPr>
          <p:cNvPr id="6" name="Text 3"/>
          <p:cNvSpPr/>
          <p:nvPr/>
        </p:nvSpPr>
        <p:spPr>
          <a:xfrm>
            <a:off x="402270" y="5910523"/>
            <a:ext cx="6460093" cy="289917"/>
          </a:xfrm>
          <a:prstGeom prst="rect">
            <a:avLst/>
          </a:prstGeom>
          <a:noFill/>
          <a:ln/>
        </p:spPr>
        <p:txBody>
          <a:bodyPr wrap="none" lIns="0" tIns="0" rIns="0" bIns="0" rtlCol="0" anchor="t"/>
          <a:lstStyle/>
          <a:p>
            <a:pPr marL="342900" indent="-342900">
              <a:lnSpc>
                <a:spcPts val="2250"/>
              </a:lnSpc>
              <a:buSzPct val="100000"/>
              <a:buChar char="•"/>
            </a:pPr>
            <a:r>
              <a:rPr lang="en-US">
                <a:solidFill>
                  <a:srgbClr val="E0D6DE"/>
                </a:solidFill>
                <a:ea typeface="Noto Sans TC" pitchFamily="34" charset="-122"/>
                <a:cs typeface="Noto Sans TC" pitchFamily="34" charset="-120"/>
              </a:rPr>
              <a:t>Σε μεγαλύτερο N, οι διαφορές μεταξύ των τιμών T γίνονται εμφανείς:</a:t>
            </a:r>
            <a:endParaRPr lang="en-US"/>
          </a:p>
        </p:txBody>
      </p:sp>
      <p:sp>
        <p:nvSpPr>
          <p:cNvPr id="7" name="Text 4"/>
          <p:cNvSpPr/>
          <p:nvPr/>
        </p:nvSpPr>
        <p:spPr>
          <a:xfrm>
            <a:off x="402272" y="6402655"/>
            <a:ext cx="6460093" cy="289917"/>
          </a:xfrm>
          <a:prstGeom prst="rect">
            <a:avLst/>
          </a:prstGeom>
          <a:noFill/>
          <a:ln/>
        </p:spPr>
        <p:txBody>
          <a:bodyPr wrap="none" lIns="0" tIns="0" rIns="0" bIns="0" rtlCol="0" anchor="t"/>
          <a:lstStyle/>
          <a:p>
            <a:pPr marL="342900" indent="-342900">
              <a:lnSpc>
                <a:spcPts val="2250"/>
              </a:lnSpc>
              <a:buSzPct val="100000"/>
              <a:buChar char="•"/>
            </a:pPr>
            <a:r>
              <a:rPr lang="en-US">
                <a:solidFill>
                  <a:srgbClr val="E0D6DE"/>
                </a:solidFill>
                <a:ea typeface="Noto Sans TC" pitchFamily="34" charset="-122"/>
                <a:cs typeface="Noto Sans TC" pitchFamily="34" charset="-120"/>
              </a:rPr>
              <a:t>Μικρό T ⇒ πολλές βαθμονομήσεις αλλά μικρά «bin» εκτέλεσης.</a:t>
            </a:r>
            <a:endParaRPr lang="en-US"/>
          </a:p>
        </p:txBody>
      </p:sp>
      <p:sp>
        <p:nvSpPr>
          <p:cNvPr id="8" name="Text 5"/>
          <p:cNvSpPr/>
          <p:nvPr/>
        </p:nvSpPr>
        <p:spPr>
          <a:xfrm>
            <a:off x="402269" y="6795701"/>
            <a:ext cx="6460093" cy="579834"/>
          </a:xfrm>
          <a:prstGeom prst="rect">
            <a:avLst/>
          </a:prstGeom>
          <a:noFill/>
          <a:ln/>
        </p:spPr>
        <p:txBody>
          <a:bodyPr wrap="square" lIns="0" tIns="0" rIns="0" bIns="0" rtlCol="0" anchor="t"/>
          <a:lstStyle/>
          <a:p>
            <a:pPr marL="342900" indent="-342900">
              <a:lnSpc>
                <a:spcPts val="2250"/>
              </a:lnSpc>
              <a:buSzPct val="100000"/>
              <a:buChar char="•"/>
            </a:pPr>
            <a:r>
              <a:rPr lang="en-US">
                <a:solidFill>
                  <a:srgbClr val="E0D6DE"/>
                </a:solidFill>
                <a:ea typeface="Noto Sans TC" pitchFamily="34" charset="-122"/>
                <a:cs typeface="Noto Sans TC" pitchFamily="34" charset="-120"/>
              </a:rPr>
              <a:t>Μεγάλο T ⇒ λιγότερες βαθμονομήσεις, αλλά συχνά αρκούν για να εκτελεστούν πολλές εργασίες.</a:t>
            </a:r>
            <a:endParaRPr lang="en-US"/>
          </a:p>
        </p:txBody>
      </p:sp>
      <p:sp>
        <p:nvSpPr>
          <p:cNvPr id="9" name="Text 6"/>
          <p:cNvSpPr/>
          <p:nvPr/>
        </p:nvSpPr>
        <p:spPr>
          <a:xfrm>
            <a:off x="402268" y="7375535"/>
            <a:ext cx="6460093" cy="831440"/>
          </a:xfrm>
          <a:prstGeom prst="rect">
            <a:avLst/>
          </a:prstGeom>
          <a:noFill/>
          <a:ln/>
        </p:spPr>
        <p:txBody>
          <a:bodyPr wrap="square" lIns="0" tIns="0" rIns="0" bIns="0" rtlCol="0" anchor="t"/>
          <a:lstStyle/>
          <a:p>
            <a:pPr marL="342900" indent="-342900">
              <a:lnSpc>
                <a:spcPts val="2250"/>
              </a:lnSpc>
              <a:buSzPct val="100000"/>
              <a:buChar char="•"/>
            </a:pPr>
            <a:r>
              <a:rPr lang="en-US">
                <a:solidFill>
                  <a:srgbClr val="E0D6DE"/>
                </a:solidFill>
                <a:ea typeface="Noto Sans TC" pitchFamily="34" charset="-122"/>
                <a:cs typeface="Noto Sans TC" pitchFamily="34" charset="-120"/>
              </a:rPr>
              <a:t>Ενδιάμεσες τιμές T (π.χ. 5 ή 10) μπορεί να ανεβάζουν τον χρόνο για μεγάλο N, λόγω αυξημένου overhead</a:t>
            </a:r>
            <a:r>
              <a:rPr lang="el-GR">
                <a:solidFill>
                  <a:srgbClr val="E0D6DE"/>
                </a:solidFill>
                <a:ea typeface="Noto Sans TC" pitchFamily="34" charset="-122"/>
                <a:cs typeface="Noto Sans TC" pitchFamily="34" charset="-120"/>
              </a:rPr>
              <a:t> ( επιπλέον υπολογιστικό κόστος λόγο διαδικασίας βαθμονόμησης).</a:t>
            </a:r>
            <a:endParaRPr lang="en-US"/>
          </a:p>
        </p:txBody>
      </p:sp>
      <p:sp>
        <p:nvSpPr>
          <p:cNvPr id="11" name="Text 7"/>
          <p:cNvSpPr/>
          <p:nvPr/>
        </p:nvSpPr>
        <p:spPr>
          <a:xfrm>
            <a:off x="7911659" y="5042825"/>
            <a:ext cx="4414123" cy="283012"/>
          </a:xfrm>
          <a:prstGeom prst="rect">
            <a:avLst/>
          </a:prstGeom>
          <a:noFill/>
          <a:ln/>
        </p:spPr>
        <p:txBody>
          <a:bodyPr wrap="none" lIns="0" tIns="0" rIns="0" bIns="0" rtlCol="0" anchor="t"/>
          <a:lstStyle/>
          <a:p>
            <a:pPr marL="0" indent="0">
              <a:lnSpc>
                <a:spcPts val="2200"/>
              </a:lnSpc>
              <a:buNone/>
            </a:pPr>
            <a:r>
              <a:rPr lang="en-US" sz="2000">
                <a:solidFill>
                  <a:srgbClr val="97B8FF"/>
                </a:solidFill>
                <a:ea typeface="Sora Medium" pitchFamily="34" charset="-122"/>
                <a:cs typeface="Sora Medium" pitchFamily="34" charset="-120"/>
              </a:rPr>
              <a:t>2. Μέσος Χρόνος Εκτέλεσης vs. N (T = √N)</a:t>
            </a:r>
            <a:endParaRPr lang="en-US" sz="2000"/>
          </a:p>
        </p:txBody>
      </p:sp>
      <p:sp>
        <p:nvSpPr>
          <p:cNvPr id="12" name="Text 8"/>
          <p:cNvSpPr/>
          <p:nvPr/>
        </p:nvSpPr>
        <p:spPr>
          <a:xfrm>
            <a:off x="7911659" y="5376034"/>
            <a:ext cx="6460093" cy="579834"/>
          </a:xfrm>
          <a:prstGeom prst="rect">
            <a:avLst/>
          </a:prstGeom>
          <a:noFill/>
          <a:ln/>
        </p:spPr>
        <p:txBody>
          <a:bodyPr wrap="square" lIns="0" tIns="0" rIns="0" bIns="0" rtlCol="0" anchor="t"/>
          <a:lstStyle/>
          <a:p>
            <a:pPr marL="342900" indent="-342900">
              <a:lnSpc>
                <a:spcPts val="2250"/>
              </a:lnSpc>
              <a:buSzPct val="100000"/>
              <a:buChar char="•"/>
            </a:pPr>
            <a:r>
              <a:rPr lang="en-US">
                <a:solidFill>
                  <a:srgbClr val="E0D6DE"/>
                </a:solidFill>
                <a:ea typeface="Noto Sans TC" pitchFamily="34" charset="-122"/>
                <a:cs typeface="Noto Sans TC" pitchFamily="34" charset="-120"/>
              </a:rPr>
              <a:t>Καθώς το N μεγαλώνει, ο χρόνος εκτέλεσης ανεβαίνει αισθητά, επιβεβαιώνοντας ότι το πρόβλημα γίνεται πιο απαιτητικό.</a:t>
            </a:r>
            <a:endParaRPr lang="en-US"/>
          </a:p>
        </p:txBody>
      </p:sp>
      <p:sp>
        <p:nvSpPr>
          <p:cNvPr id="13" name="Text 9"/>
          <p:cNvSpPr/>
          <p:nvPr/>
        </p:nvSpPr>
        <p:spPr>
          <a:xfrm>
            <a:off x="7911658" y="6073984"/>
            <a:ext cx="6460093" cy="579834"/>
          </a:xfrm>
          <a:prstGeom prst="rect">
            <a:avLst/>
          </a:prstGeom>
          <a:noFill/>
          <a:ln/>
        </p:spPr>
        <p:txBody>
          <a:bodyPr wrap="square" lIns="0" tIns="0" rIns="0" bIns="0" rtlCol="0" anchor="t"/>
          <a:lstStyle/>
          <a:p>
            <a:pPr marL="342900" indent="-342900">
              <a:lnSpc>
                <a:spcPts val="2250"/>
              </a:lnSpc>
              <a:buSzPct val="100000"/>
              <a:buChar char="•"/>
            </a:pPr>
            <a:r>
              <a:rPr lang="en-US">
                <a:solidFill>
                  <a:srgbClr val="E0D6DE"/>
                </a:solidFill>
                <a:ea typeface="Noto Sans TC" pitchFamily="34" charset="-122"/>
                <a:cs typeface="Noto Sans TC" pitchFamily="34" charset="-120"/>
              </a:rPr>
              <a:t>Ωστόσο, η σταδιακή αύξηση του T με √N εκμεταλλεύεται καλύτερα τα «bin» βαθμονόμησης συγκριτικά με μια αυθαίρετη σταθερή τιμή.</a:t>
            </a:r>
            <a:endParaRPr lang="en-US"/>
          </a:p>
        </p:txBody>
      </p:sp>
      <p:sp>
        <p:nvSpPr>
          <p:cNvPr id="14" name="Text 10"/>
          <p:cNvSpPr/>
          <p:nvPr/>
        </p:nvSpPr>
        <p:spPr>
          <a:xfrm>
            <a:off x="7911659" y="7023751"/>
            <a:ext cx="2264807" cy="283012"/>
          </a:xfrm>
          <a:prstGeom prst="rect">
            <a:avLst/>
          </a:prstGeom>
          <a:noFill/>
          <a:ln/>
        </p:spPr>
        <p:txBody>
          <a:bodyPr wrap="none" lIns="0" tIns="0" rIns="0" bIns="0" rtlCol="0" anchor="t"/>
          <a:lstStyle/>
          <a:p>
            <a:pPr marL="0" indent="0">
              <a:lnSpc>
                <a:spcPts val="2200"/>
              </a:lnSpc>
              <a:buNone/>
            </a:pPr>
            <a:r>
              <a:rPr lang="en-US" sz="2000">
                <a:solidFill>
                  <a:srgbClr val="97B8FF"/>
                </a:solidFill>
                <a:ea typeface="Sora Medium" pitchFamily="34" charset="-122"/>
                <a:cs typeface="Sora Medium" pitchFamily="34" charset="-120"/>
              </a:rPr>
              <a:t>Συμπέρασμα:</a:t>
            </a:r>
            <a:endParaRPr lang="en-US" sz="2000"/>
          </a:p>
        </p:txBody>
      </p:sp>
      <p:sp>
        <p:nvSpPr>
          <p:cNvPr id="15" name="Text 11"/>
          <p:cNvSpPr/>
          <p:nvPr/>
        </p:nvSpPr>
        <p:spPr>
          <a:xfrm>
            <a:off x="7911657" y="7368690"/>
            <a:ext cx="6460093" cy="289917"/>
          </a:xfrm>
          <a:prstGeom prst="rect">
            <a:avLst/>
          </a:prstGeom>
          <a:noFill/>
          <a:ln/>
        </p:spPr>
        <p:txBody>
          <a:bodyPr wrap="none" lIns="0" tIns="0" rIns="0" bIns="0" rtlCol="0" anchor="t"/>
          <a:lstStyle/>
          <a:p>
            <a:pPr marL="0" indent="0">
              <a:lnSpc>
                <a:spcPts val="2250"/>
              </a:lnSpc>
              <a:buNone/>
            </a:pPr>
            <a:r>
              <a:rPr lang="en-US">
                <a:solidFill>
                  <a:srgbClr val="E0D6DE"/>
                </a:solidFill>
                <a:ea typeface="Noto Sans TC" pitchFamily="34" charset="-122"/>
                <a:cs typeface="Noto Sans TC" pitchFamily="34" charset="-120"/>
              </a:rPr>
              <a:t>Η επιλογή του T επηρεάζει καθοριστικά την απόδοση του PLB</a:t>
            </a:r>
            <a:endParaRPr lang="en-US"/>
          </a:p>
        </p:txBody>
      </p:sp>
      <p:pic>
        <p:nvPicPr>
          <p:cNvPr id="17" name="Εικόνα 16" descr="Εικόνα που περιέχει γραμμή, γράφημα, διάγραμμα, κείμενο&#10;&#10;Το περιεχόμενο που δημιουργείται από τεχνολογία AI ενδέχεται να είναι εσφαλμένο.">
            <a:extLst>
              <a:ext uri="{FF2B5EF4-FFF2-40B4-BE49-F238E27FC236}">
                <a16:creationId xmlns:a16="http://schemas.microsoft.com/office/drawing/2014/main" id="{55A2CF8B-1CEC-B1E1-DA7E-7D371A5A9DC3}"/>
              </a:ext>
            </a:extLst>
          </p:cNvPr>
          <p:cNvPicPr>
            <a:picLocks noChangeAspect="1"/>
          </p:cNvPicPr>
          <p:nvPr/>
        </p:nvPicPr>
        <p:blipFill>
          <a:blip r:embed="rId3"/>
          <a:stretch>
            <a:fillRect/>
          </a:stretch>
        </p:blipFill>
        <p:spPr>
          <a:xfrm>
            <a:off x="402272" y="887943"/>
            <a:ext cx="6555313" cy="4066979"/>
          </a:xfrm>
          <a:prstGeom prst="rect">
            <a:avLst/>
          </a:prstGeom>
        </p:spPr>
      </p:pic>
      <p:pic>
        <p:nvPicPr>
          <p:cNvPr id="19" name="Εικόνα 18" descr="Εικόνα που περιέχει γραμμή, κείμενο, γράφημα, διάγραμμα&#10;&#10;Το περιεχόμενο που δημιουργείται από τεχνολογία AI ενδέχεται να είναι εσφαλμένο.">
            <a:extLst>
              <a:ext uri="{FF2B5EF4-FFF2-40B4-BE49-F238E27FC236}">
                <a16:creationId xmlns:a16="http://schemas.microsoft.com/office/drawing/2014/main" id="{3AB1EE04-CA53-BCBB-5B51-5387240AFE57}"/>
              </a:ext>
            </a:extLst>
          </p:cNvPr>
          <p:cNvPicPr>
            <a:picLocks noChangeAspect="1"/>
          </p:cNvPicPr>
          <p:nvPr/>
        </p:nvPicPr>
        <p:blipFill>
          <a:blip r:embed="rId4"/>
          <a:stretch>
            <a:fillRect/>
          </a:stretch>
        </p:blipFill>
        <p:spPr>
          <a:xfrm>
            <a:off x="7315185" y="885397"/>
            <a:ext cx="7062967" cy="4069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3658" y="700445"/>
            <a:ext cx="13243084" cy="1238726"/>
          </a:xfrm>
          <a:prstGeom prst="rect">
            <a:avLst/>
          </a:prstGeom>
          <a:noFill/>
          <a:ln/>
        </p:spPr>
        <p:txBody>
          <a:bodyPr wrap="square" lIns="0" tIns="0" rIns="0" bIns="0" rtlCol="0" anchor="t"/>
          <a:lstStyle/>
          <a:p>
            <a:pPr marL="0" indent="0">
              <a:lnSpc>
                <a:spcPts val="4850"/>
              </a:lnSpc>
              <a:buNone/>
            </a:pPr>
            <a:r>
              <a:rPr lang="en-US" sz="4000">
                <a:solidFill>
                  <a:srgbClr val="97B8FF"/>
                </a:solidFill>
                <a:ea typeface="Sora Medium" pitchFamily="34" charset="-122"/>
                <a:cs typeface="Sora Medium" pitchFamily="34" charset="-120"/>
              </a:rPr>
              <a:t>Μελετάμε τρεις διαφορετικούς αλγόριθμους χρονοπρογραμματισμού.</a:t>
            </a:r>
            <a:endParaRPr lang="en-US" sz="4000"/>
          </a:p>
        </p:txBody>
      </p:sp>
      <p:pic>
        <p:nvPicPr>
          <p:cNvPr id="3" name="Image 0" descr="preencoded.png"/>
          <p:cNvPicPr>
            <a:picLocks noChangeAspect="1"/>
          </p:cNvPicPr>
          <p:nvPr/>
        </p:nvPicPr>
        <p:blipFill>
          <a:blip r:embed="rId3"/>
          <a:stretch>
            <a:fillRect/>
          </a:stretch>
        </p:blipFill>
        <p:spPr>
          <a:xfrm>
            <a:off x="693658" y="2459355"/>
            <a:ext cx="5054441" cy="2812733"/>
          </a:xfrm>
          <a:prstGeom prst="rect">
            <a:avLst/>
          </a:prstGeom>
        </p:spPr>
      </p:pic>
      <p:sp>
        <p:nvSpPr>
          <p:cNvPr id="5" name="Text 2"/>
          <p:cNvSpPr/>
          <p:nvPr/>
        </p:nvSpPr>
        <p:spPr>
          <a:xfrm>
            <a:off x="7557016" y="2394429"/>
            <a:ext cx="6379726" cy="951548"/>
          </a:xfrm>
          <a:prstGeom prst="rect">
            <a:avLst/>
          </a:prstGeom>
          <a:noFill/>
          <a:ln/>
        </p:spPr>
        <p:txBody>
          <a:bodyPr wrap="square" lIns="0" tIns="0" rIns="0" bIns="0" rtlCol="0" anchor="t"/>
          <a:lstStyle/>
          <a:p>
            <a:pPr marL="342900" indent="-342900">
              <a:lnSpc>
                <a:spcPts val="2450"/>
              </a:lnSpc>
              <a:buSzPct val="100000"/>
              <a:buChar char="•"/>
            </a:pPr>
            <a:r>
              <a:rPr lang="en-US">
                <a:solidFill>
                  <a:srgbClr val="E0D6DE"/>
                </a:solidFill>
                <a:ea typeface="Noto Sans TC" pitchFamily="34" charset="-122"/>
                <a:cs typeface="Noto Sans TC" pitchFamily="34" charset="-120"/>
              </a:rPr>
              <a:t>Ο πρώτος αλγόριθμος (scheduling σε τρεις αφιερωμένες μηχανές) στοχεύει στη μείωση του makespan με γραμμική πολυπλοκότητα</a:t>
            </a:r>
            <a:endParaRPr lang="en-US"/>
          </a:p>
        </p:txBody>
      </p:sp>
      <p:sp>
        <p:nvSpPr>
          <p:cNvPr id="6" name="Text 3"/>
          <p:cNvSpPr/>
          <p:nvPr/>
        </p:nvSpPr>
        <p:spPr>
          <a:xfrm>
            <a:off x="7557016" y="3503277"/>
            <a:ext cx="6688373" cy="1842658"/>
          </a:xfrm>
          <a:prstGeom prst="rect">
            <a:avLst/>
          </a:prstGeom>
          <a:noFill/>
          <a:ln/>
        </p:spPr>
        <p:txBody>
          <a:bodyPr wrap="square" lIns="0" tIns="0" rIns="0" bIns="0" rtlCol="0" anchor="t"/>
          <a:lstStyle/>
          <a:p>
            <a:pPr marL="342900" indent="-342900">
              <a:lnSpc>
                <a:spcPts val="2450"/>
              </a:lnSpc>
              <a:buSzPct val="100000"/>
              <a:buFontTx/>
              <a:buChar char="•"/>
            </a:pPr>
            <a:r>
              <a:rPr lang="en-US">
                <a:solidFill>
                  <a:srgbClr val="E0D6DE"/>
                </a:solidFill>
                <a:ea typeface="Noto Sans TC" pitchFamily="34" charset="-122"/>
                <a:cs typeface="Noto Sans TC" pitchFamily="34" charset="-120"/>
              </a:rPr>
              <a:t>Ο δεύτερος α</a:t>
            </a:r>
            <a:r>
              <a:rPr lang="en-US" err="1">
                <a:solidFill>
                  <a:srgbClr val="E0D6DE"/>
                </a:solidFill>
                <a:ea typeface="Noto Sans TC" pitchFamily="34" charset="-122"/>
                <a:cs typeface="Noto Sans TC" pitchFamily="34" charset="-120"/>
              </a:rPr>
              <a:t>λγόριθμος</a:t>
            </a:r>
            <a:r>
              <a:rPr lang="en-US">
                <a:solidFill>
                  <a:srgbClr val="E0D6DE"/>
                </a:solidFill>
                <a:ea typeface="Noto Sans TC" pitchFamily="34" charset="-122"/>
                <a:cs typeface="Noto Sans TC" pitchFamily="34" charset="-120"/>
              </a:rPr>
              <a:t>, ο Longest First (LF), είναι μια προσεγγιστική λύση για το πρόβλημα του Diagnostic Test Scheduling. </a:t>
            </a:r>
            <a:r>
              <a:rPr lang="el-GR">
                <a:solidFill>
                  <a:srgbClr val="E0D6DE"/>
                </a:solidFill>
                <a:ea typeface="Noto Sans TC" pitchFamily="34" charset="-122"/>
                <a:cs typeface="Noto Sans TC" pitchFamily="34" charset="-120"/>
              </a:rPr>
              <a:t>Β</a:t>
            </a:r>
            <a:r>
              <a:rPr lang="en-US">
                <a:solidFill>
                  <a:srgbClr val="E0D6DE"/>
                </a:solidFill>
                <a:ea typeface="Noto Sans TC" pitchFamily="34" charset="-122"/>
                <a:cs typeface="Noto Sans TC" pitchFamily="34" charset="-120"/>
              </a:rPr>
              <a:t>ασίζεται στην επιλογή </a:t>
            </a:r>
            <a:r>
              <a:rPr lang="el-GR">
                <a:solidFill>
                  <a:srgbClr val="E0D6DE"/>
                </a:solidFill>
                <a:ea typeface="Noto Sans TC" pitchFamily="34" charset="-122"/>
                <a:cs typeface="Noto Sans TC" pitchFamily="34" charset="-120"/>
              </a:rPr>
              <a:t>εκτέλεσης </a:t>
            </a:r>
            <a:r>
              <a:rPr lang="en-US">
                <a:solidFill>
                  <a:srgbClr val="E0D6DE"/>
                </a:solidFill>
                <a:ea typeface="Noto Sans TC" pitchFamily="34" charset="-122"/>
                <a:cs typeface="Noto Sans TC" pitchFamily="34" charset="-120"/>
              </a:rPr>
              <a:t>της </a:t>
            </a:r>
            <a:r>
              <a:rPr lang="el-GR">
                <a:solidFill>
                  <a:srgbClr val="E0D6DE"/>
                </a:solidFill>
                <a:ea typeface="Noto Sans TC" pitchFamily="34" charset="-122"/>
                <a:cs typeface="Noto Sans TC" pitchFamily="34" charset="-120"/>
              </a:rPr>
              <a:t>εργασίας</a:t>
            </a:r>
            <a:r>
              <a:rPr lang="en-US">
                <a:solidFill>
                  <a:srgbClr val="E0D6DE"/>
                </a:solidFill>
                <a:ea typeface="Noto Sans TC" pitchFamily="34" charset="-122"/>
                <a:cs typeface="Noto Sans TC" pitchFamily="34" charset="-120"/>
              </a:rPr>
              <a:t> με τη μεγαλύτερη διάρκεια σε κάθε χρονική στιγμή</a:t>
            </a:r>
            <a:r>
              <a:rPr lang="el-GR">
                <a:solidFill>
                  <a:srgbClr val="E0D6DE"/>
                </a:solidFill>
                <a:ea typeface="Noto Sans TC" pitchFamily="34" charset="-122"/>
                <a:cs typeface="Noto Sans TC" pitchFamily="34" charset="-120"/>
              </a:rPr>
              <a:t>.</a:t>
            </a:r>
            <a:endParaRPr lang="en-US"/>
          </a:p>
        </p:txBody>
      </p:sp>
      <p:sp>
        <p:nvSpPr>
          <p:cNvPr id="7" name="Text 4"/>
          <p:cNvSpPr/>
          <p:nvPr/>
        </p:nvSpPr>
        <p:spPr>
          <a:xfrm>
            <a:off x="7557016" y="5055347"/>
            <a:ext cx="6379726" cy="1268730"/>
          </a:xfrm>
          <a:prstGeom prst="rect">
            <a:avLst/>
          </a:prstGeom>
          <a:noFill/>
          <a:ln/>
        </p:spPr>
        <p:txBody>
          <a:bodyPr wrap="square" lIns="0" tIns="0" rIns="0" bIns="0" rtlCol="0" anchor="t"/>
          <a:lstStyle/>
          <a:p>
            <a:pPr marL="342900" indent="-342900">
              <a:lnSpc>
                <a:spcPts val="2450"/>
              </a:lnSpc>
              <a:buSzPct val="100000"/>
              <a:buChar char="•"/>
            </a:pPr>
            <a:r>
              <a:rPr lang="en-US">
                <a:solidFill>
                  <a:srgbClr val="E0D6DE"/>
                </a:solidFill>
                <a:ea typeface="Noto Sans TC" pitchFamily="34" charset="-122"/>
                <a:cs typeface="Noto Sans TC" pitchFamily="34" charset="-120"/>
              </a:rPr>
              <a:t>Ο τρίτος αλγόριθμος, ο Preemptive Lazy Binning (PLB), παρέχει ακριβή λύση για την ελαχιστοποίηση του αριθμού των βαθμονομήσεων σε μονομηχανές, επιτρέποντας την διακοπή των εργασιών.</a:t>
            </a:r>
            <a:endParaRPr lang="en-US"/>
          </a:p>
        </p:txBody>
      </p:sp>
      <p:sp>
        <p:nvSpPr>
          <p:cNvPr id="8" name="Text 5"/>
          <p:cNvSpPr/>
          <p:nvPr/>
        </p:nvSpPr>
        <p:spPr>
          <a:xfrm>
            <a:off x="7557016" y="6669897"/>
            <a:ext cx="6379726" cy="634365"/>
          </a:xfrm>
          <a:prstGeom prst="rect">
            <a:avLst/>
          </a:prstGeom>
          <a:noFill/>
          <a:ln/>
        </p:spPr>
        <p:txBody>
          <a:bodyPr wrap="square" lIns="0" tIns="0" rIns="0" bIns="0" rtlCol="0" anchor="t"/>
          <a:lstStyle/>
          <a:p>
            <a:pPr marL="0" indent="0">
              <a:lnSpc>
                <a:spcPts val="2450"/>
              </a:lnSpc>
              <a:buNone/>
            </a:pPr>
            <a:r>
              <a:rPr lang="en-US" b="1">
                <a:solidFill>
                  <a:srgbClr val="E0D6DE"/>
                </a:solidFill>
                <a:ea typeface="Noto Sans TC" pitchFamily="34" charset="-122"/>
                <a:cs typeface="Noto Sans TC" pitchFamily="34" charset="-120"/>
              </a:rPr>
              <a:t>Στόχος είναι η ανάλυση των θεωρητικών χαρακτηριστικών και η πειραματική αξιολόγηση των αλγορίθμων σε διάφορα δεδομένα.</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164362" y="3408878"/>
            <a:ext cx="6326386" cy="708779"/>
          </a:xfrm>
          <a:prstGeom prst="rect">
            <a:avLst/>
          </a:prstGeom>
          <a:noFill/>
          <a:ln/>
        </p:spPr>
        <p:txBody>
          <a:bodyPr wrap="none" lIns="0" tIns="0" rIns="0" bIns="0" rtlCol="0" anchor="t"/>
          <a:lstStyle/>
          <a:p>
            <a:pPr marL="0" indent="0">
              <a:lnSpc>
                <a:spcPts val="5550"/>
              </a:lnSpc>
              <a:buNone/>
            </a:pPr>
            <a:r>
              <a:rPr lang="en-US" sz="4400">
                <a:solidFill>
                  <a:srgbClr val="97B8FF"/>
                </a:solidFill>
                <a:ea typeface="Sora Medium" pitchFamily="34" charset="-122"/>
                <a:cs typeface="Sora Medium" pitchFamily="34" charset="-120"/>
              </a:rPr>
              <a:t>Ερωτήσεις και Απορίες !</a:t>
            </a:r>
            <a:endParaRPr lang="en-US" sz="4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C5F134-171C-8E45-E38D-4613AB265AA0}"/>
              </a:ext>
            </a:extLst>
          </p:cNvPr>
          <p:cNvSpPr txBox="1"/>
          <p:nvPr/>
        </p:nvSpPr>
        <p:spPr>
          <a:xfrm>
            <a:off x="1818290" y="314575"/>
            <a:ext cx="10731062" cy="707886"/>
          </a:xfrm>
          <a:prstGeom prst="rect">
            <a:avLst/>
          </a:prstGeom>
          <a:noFill/>
        </p:spPr>
        <p:txBody>
          <a:bodyPr wrap="square">
            <a:spAutoFit/>
          </a:bodyPr>
          <a:lstStyle/>
          <a:p>
            <a:pPr algn="ctr"/>
            <a:r>
              <a:rPr lang="el-GR" sz="4000">
                <a:solidFill>
                  <a:schemeClr val="accent1">
                    <a:lumMod val="60000"/>
                    <a:lumOff val="40000"/>
                  </a:schemeClr>
                </a:solidFill>
              </a:rPr>
              <a:t>Scheduling σε Τρεις Αφιερωμένες Μηχανές</a:t>
            </a:r>
          </a:p>
        </p:txBody>
      </p:sp>
      <p:sp>
        <p:nvSpPr>
          <p:cNvPr id="6" name="TextBox 5">
            <a:extLst>
              <a:ext uri="{FF2B5EF4-FFF2-40B4-BE49-F238E27FC236}">
                <a16:creationId xmlns:a16="http://schemas.microsoft.com/office/drawing/2014/main" id="{A4B09C5B-E718-0636-1B03-CB2359BD1C8C}"/>
              </a:ext>
            </a:extLst>
          </p:cNvPr>
          <p:cNvSpPr txBox="1"/>
          <p:nvPr/>
        </p:nvSpPr>
        <p:spPr>
          <a:xfrm>
            <a:off x="504497" y="1849086"/>
            <a:ext cx="7315200" cy="461665"/>
          </a:xfrm>
          <a:prstGeom prst="rect">
            <a:avLst/>
          </a:prstGeom>
          <a:noFill/>
        </p:spPr>
        <p:txBody>
          <a:bodyPr wrap="square">
            <a:spAutoFit/>
          </a:bodyPr>
          <a:lstStyle/>
          <a:p>
            <a:r>
              <a:rPr lang="el-GR" sz="2400">
                <a:solidFill>
                  <a:schemeClr val="accent1">
                    <a:lumMod val="60000"/>
                    <a:lumOff val="40000"/>
                  </a:schemeClr>
                </a:solidFill>
              </a:rPr>
              <a:t>1. Εισαγωγή</a:t>
            </a:r>
          </a:p>
        </p:txBody>
      </p:sp>
      <p:sp>
        <p:nvSpPr>
          <p:cNvPr id="8" name="TextBox 7">
            <a:extLst>
              <a:ext uri="{FF2B5EF4-FFF2-40B4-BE49-F238E27FC236}">
                <a16:creationId xmlns:a16="http://schemas.microsoft.com/office/drawing/2014/main" id="{0DB269AF-6F56-2B0C-F640-84689F92DA37}"/>
              </a:ext>
            </a:extLst>
          </p:cNvPr>
          <p:cNvSpPr txBox="1"/>
          <p:nvPr/>
        </p:nvSpPr>
        <p:spPr>
          <a:xfrm>
            <a:off x="4277710" y="1849086"/>
            <a:ext cx="7315200" cy="461665"/>
          </a:xfrm>
          <a:prstGeom prst="rect">
            <a:avLst/>
          </a:prstGeom>
          <a:noFill/>
        </p:spPr>
        <p:txBody>
          <a:bodyPr wrap="square">
            <a:spAutoFit/>
          </a:bodyPr>
          <a:lstStyle/>
          <a:p>
            <a:r>
              <a:rPr lang="el-GR" sz="2400">
                <a:solidFill>
                  <a:schemeClr val="accent1">
                    <a:lumMod val="60000"/>
                    <a:lumOff val="40000"/>
                  </a:schemeClr>
                </a:solidFill>
              </a:rPr>
              <a:t>2. Δεδομένα &amp; Περιορισμοί</a:t>
            </a:r>
          </a:p>
        </p:txBody>
      </p:sp>
      <p:sp>
        <p:nvSpPr>
          <p:cNvPr id="10" name="TextBox 9">
            <a:extLst>
              <a:ext uri="{FF2B5EF4-FFF2-40B4-BE49-F238E27FC236}">
                <a16:creationId xmlns:a16="http://schemas.microsoft.com/office/drawing/2014/main" id="{C838B68D-0762-E73E-0584-D456F29DBC9E}"/>
              </a:ext>
            </a:extLst>
          </p:cNvPr>
          <p:cNvSpPr txBox="1"/>
          <p:nvPr/>
        </p:nvSpPr>
        <p:spPr>
          <a:xfrm>
            <a:off x="9924392" y="1849086"/>
            <a:ext cx="7315200" cy="461665"/>
          </a:xfrm>
          <a:prstGeom prst="rect">
            <a:avLst/>
          </a:prstGeom>
          <a:noFill/>
        </p:spPr>
        <p:txBody>
          <a:bodyPr wrap="square">
            <a:spAutoFit/>
          </a:bodyPr>
          <a:lstStyle/>
          <a:p>
            <a:r>
              <a:rPr lang="el-GR" sz="2400">
                <a:solidFill>
                  <a:schemeClr val="accent1">
                    <a:lumMod val="60000"/>
                    <a:lumOff val="40000"/>
                  </a:schemeClr>
                </a:solidFill>
              </a:rPr>
              <a:t>3. Ιδέα</a:t>
            </a:r>
          </a:p>
        </p:txBody>
      </p:sp>
      <p:sp>
        <p:nvSpPr>
          <p:cNvPr id="12" name="TextBox 11">
            <a:extLst>
              <a:ext uri="{FF2B5EF4-FFF2-40B4-BE49-F238E27FC236}">
                <a16:creationId xmlns:a16="http://schemas.microsoft.com/office/drawing/2014/main" id="{AC82B71C-88DA-E888-E0C3-9707F2199ADE}"/>
              </a:ext>
            </a:extLst>
          </p:cNvPr>
          <p:cNvSpPr txBox="1"/>
          <p:nvPr/>
        </p:nvSpPr>
        <p:spPr>
          <a:xfrm>
            <a:off x="504497" y="2427945"/>
            <a:ext cx="3069021" cy="923330"/>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Προσεγγιστικός αλγόριθμος για scheduling σε 3 μηχανές (m₁, m₂, m₃)</a:t>
            </a:r>
          </a:p>
        </p:txBody>
      </p:sp>
      <p:sp>
        <p:nvSpPr>
          <p:cNvPr id="18" name="TextBox 17">
            <a:extLst>
              <a:ext uri="{FF2B5EF4-FFF2-40B4-BE49-F238E27FC236}">
                <a16:creationId xmlns:a16="http://schemas.microsoft.com/office/drawing/2014/main" id="{1DFBCFCB-0DDE-BD81-B72C-69C10EE4DE2C}"/>
              </a:ext>
            </a:extLst>
          </p:cNvPr>
          <p:cNvSpPr txBox="1"/>
          <p:nvPr/>
        </p:nvSpPr>
        <p:spPr>
          <a:xfrm>
            <a:off x="4168664" y="3452781"/>
            <a:ext cx="5084380"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Κάθε εργασία μπορεί να χρησιμοποιεί 1 ή 2 μηχανές ταυτόχρονα</a:t>
            </a:r>
          </a:p>
        </p:txBody>
      </p:sp>
      <p:sp>
        <p:nvSpPr>
          <p:cNvPr id="20" name="TextBox 19">
            <a:extLst>
              <a:ext uri="{FF2B5EF4-FFF2-40B4-BE49-F238E27FC236}">
                <a16:creationId xmlns:a16="http://schemas.microsoft.com/office/drawing/2014/main" id="{6DCA2301-D9B5-B059-ABFC-DF79D6C7988B}"/>
              </a:ext>
            </a:extLst>
          </p:cNvPr>
          <p:cNvSpPr txBox="1"/>
          <p:nvPr/>
        </p:nvSpPr>
        <p:spPr>
          <a:xfrm>
            <a:off x="4168664" y="2545139"/>
            <a:ext cx="4543097"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Κάθε μηχανή επεξεργάζεται μόνο μία εργασία κάθε φορά</a:t>
            </a:r>
          </a:p>
        </p:txBody>
      </p:sp>
      <p:sp>
        <p:nvSpPr>
          <p:cNvPr id="22" name="TextBox 21">
            <a:extLst>
              <a:ext uri="{FF2B5EF4-FFF2-40B4-BE49-F238E27FC236}">
                <a16:creationId xmlns:a16="http://schemas.microsoft.com/office/drawing/2014/main" id="{C05FF531-4817-05BD-9D49-6516068966EF}"/>
              </a:ext>
            </a:extLst>
          </p:cNvPr>
          <p:cNvSpPr txBox="1"/>
          <p:nvPr/>
        </p:nvSpPr>
        <p:spPr>
          <a:xfrm>
            <a:off x="9924392" y="4851129"/>
            <a:ext cx="4775639"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Στόχος: Ελαχιστοποίηση του makespan (συνολικού χρόνου ολοκλήρωσης)</a:t>
            </a:r>
          </a:p>
        </p:txBody>
      </p:sp>
      <p:sp>
        <p:nvSpPr>
          <p:cNvPr id="24" name="TextBox 23">
            <a:extLst>
              <a:ext uri="{FF2B5EF4-FFF2-40B4-BE49-F238E27FC236}">
                <a16:creationId xmlns:a16="http://schemas.microsoft.com/office/drawing/2014/main" id="{B51AAB44-9446-187E-5213-2AEE8F400348}"/>
              </a:ext>
            </a:extLst>
          </p:cNvPr>
          <p:cNvSpPr txBox="1"/>
          <p:nvPr/>
        </p:nvSpPr>
        <p:spPr>
          <a:xfrm>
            <a:off x="4162097" y="4546854"/>
            <a:ext cx="5084380" cy="1477328"/>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Το πρόβλημα είναι NP-πλήρες → χρησιμοποιείται ένας προσεγγιστικός αλγόριθμος που εγγυάται ότι το αποτέλεσμα δεν υπερβαίνει το βέλτιστο κατά περισσότερο από 7/6</a:t>
            </a:r>
          </a:p>
        </p:txBody>
      </p:sp>
      <p:sp>
        <p:nvSpPr>
          <p:cNvPr id="26" name="TextBox 25">
            <a:extLst>
              <a:ext uri="{FF2B5EF4-FFF2-40B4-BE49-F238E27FC236}">
                <a16:creationId xmlns:a16="http://schemas.microsoft.com/office/drawing/2014/main" id="{C6F65DF0-F44F-8D74-F1E3-D6F9F9DBB603}"/>
              </a:ext>
            </a:extLst>
          </p:cNvPr>
          <p:cNvSpPr txBox="1"/>
          <p:nvPr/>
        </p:nvSpPr>
        <p:spPr>
          <a:xfrm>
            <a:off x="9924392" y="2545139"/>
            <a:ext cx="4411718" cy="923330"/>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Ο αλγόριθμος ομαδοποιεί τις εργασίες ανάλογα με το υποσύνολο μηχανών που χρειάζονται</a:t>
            </a:r>
            <a:r>
              <a:rPr lang="en-US">
                <a:solidFill>
                  <a:schemeClr val="bg1"/>
                </a:solidFill>
              </a:rPr>
              <a:t> </a:t>
            </a:r>
            <a:r>
              <a:rPr lang="el-GR">
                <a:solidFill>
                  <a:schemeClr val="bg1"/>
                </a:solidFill>
              </a:rPr>
              <a:t>για να εκτελεστούν</a:t>
            </a:r>
          </a:p>
        </p:txBody>
      </p:sp>
      <p:sp>
        <p:nvSpPr>
          <p:cNvPr id="28" name="TextBox 27">
            <a:extLst>
              <a:ext uri="{FF2B5EF4-FFF2-40B4-BE49-F238E27FC236}">
                <a16:creationId xmlns:a16="http://schemas.microsoft.com/office/drawing/2014/main" id="{CB10183F-70C0-8DF6-B876-C42B9BAB63FF}"/>
              </a:ext>
            </a:extLst>
          </p:cNvPr>
          <p:cNvSpPr txBox="1"/>
          <p:nvPr/>
        </p:nvSpPr>
        <p:spPr>
          <a:xfrm>
            <a:off x="9924392" y="3791634"/>
            <a:ext cx="4411718"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Κατασκευάζει και αξιολογεί πολλαπλά προγράμματα εκτέλεσης</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24068" y="424042"/>
            <a:ext cx="12507580" cy="641152"/>
          </a:xfrm>
          <a:prstGeom prst="rect">
            <a:avLst/>
          </a:prstGeom>
          <a:noFill/>
          <a:ln/>
        </p:spPr>
        <p:txBody>
          <a:bodyPr wrap="none" lIns="0" tIns="0" rIns="0" bIns="0" rtlCol="0" anchor="t"/>
          <a:lstStyle/>
          <a:p>
            <a:pPr marL="0" indent="0">
              <a:lnSpc>
                <a:spcPts val="5000"/>
              </a:lnSpc>
              <a:buNone/>
            </a:pPr>
            <a:r>
              <a:rPr lang="en-US" sz="4000">
                <a:solidFill>
                  <a:srgbClr val="97B8FF"/>
                </a:solidFill>
                <a:ea typeface="Sora Medium" pitchFamily="34" charset="-122"/>
                <a:cs typeface="Sora Medium" pitchFamily="34" charset="-120"/>
              </a:rPr>
              <a:t>Κατασκευή DAG </a:t>
            </a:r>
            <a:endParaRPr lang="en-US" sz="4000"/>
          </a:p>
        </p:txBody>
      </p:sp>
      <p:pic>
        <p:nvPicPr>
          <p:cNvPr id="3" name="Image 0" descr="preencoded.png"/>
          <p:cNvPicPr>
            <a:picLocks noChangeAspect="1"/>
          </p:cNvPicPr>
          <p:nvPr/>
        </p:nvPicPr>
        <p:blipFill>
          <a:blip r:embed="rId3"/>
          <a:stretch>
            <a:fillRect/>
          </a:stretch>
        </p:blipFill>
        <p:spPr>
          <a:xfrm>
            <a:off x="718066" y="1908215"/>
            <a:ext cx="4206002" cy="2518648"/>
          </a:xfrm>
          <a:prstGeom prst="rect">
            <a:avLst/>
          </a:prstGeom>
        </p:spPr>
      </p:pic>
      <p:sp>
        <p:nvSpPr>
          <p:cNvPr id="4" name="Text 1"/>
          <p:cNvSpPr/>
          <p:nvPr/>
        </p:nvSpPr>
        <p:spPr>
          <a:xfrm>
            <a:off x="718066" y="4657606"/>
            <a:ext cx="6346865" cy="328136"/>
          </a:xfrm>
          <a:prstGeom prst="rect">
            <a:avLst/>
          </a:prstGeom>
          <a:noFill/>
          <a:ln/>
        </p:spPr>
        <p:txBody>
          <a:bodyPr wrap="none" lIns="0" tIns="0" rIns="0" bIns="0" rtlCol="0" anchor="t"/>
          <a:lstStyle/>
          <a:p>
            <a:pPr marL="0" indent="0">
              <a:lnSpc>
                <a:spcPts val="2550"/>
              </a:lnSpc>
              <a:buNone/>
            </a:pPr>
            <a:r>
              <a:rPr lang="en-US">
                <a:solidFill>
                  <a:srgbClr val="E0D6DE"/>
                </a:solidFill>
                <a:ea typeface="Noto Sans TC" pitchFamily="34" charset="-122"/>
                <a:cs typeface="Noto Sans TC" pitchFamily="34" charset="-120"/>
              </a:rPr>
              <a:t>Παράδειγμα κανονικού προγράμματος (A1)</a:t>
            </a:r>
            <a:endParaRPr lang="en-US"/>
          </a:p>
        </p:txBody>
      </p:sp>
      <p:sp>
        <p:nvSpPr>
          <p:cNvPr id="5" name="Text 2"/>
          <p:cNvSpPr/>
          <p:nvPr/>
        </p:nvSpPr>
        <p:spPr>
          <a:xfrm>
            <a:off x="7573089" y="5182840"/>
            <a:ext cx="2564606" cy="320516"/>
          </a:xfrm>
          <a:prstGeom prst="rect">
            <a:avLst/>
          </a:prstGeom>
          <a:noFill/>
          <a:ln/>
        </p:spPr>
        <p:txBody>
          <a:bodyPr wrap="none" lIns="0" tIns="0" rIns="0" bIns="0" rtlCol="0" anchor="t"/>
          <a:lstStyle/>
          <a:p>
            <a:pPr marL="0" indent="0">
              <a:lnSpc>
                <a:spcPts val="2500"/>
              </a:lnSpc>
              <a:buNone/>
            </a:pPr>
            <a:r>
              <a:rPr lang="en-US" sz="2000">
                <a:solidFill>
                  <a:srgbClr val="97B8FF"/>
                </a:solidFill>
                <a:ea typeface="Sora Medium" pitchFamily="34" charset="-122"/>
                <a:cs typeface="Sora Medium" pitchFamily="34" charset="-120"/>
              </a:rPr>
              <a:t>Κατασκευή DAG:</a:t>
            </a:r>
            <a:endParaRPr lang="en-US" sz="2000"/>
          </a:p>
        </p:txBody>
      </p:sp>
      <p:sp>
        <p:nvSpPr>
          <p:cNvPr id="6" name="Text 3"/>
          <p:cNvSpPr/>
          <p:nvPr/>
        </p:nvSpPr>
        <p:spPr>
          <a:xfrm>
            <a:off x="7573089" y="5718200"/>
            <a:ext cx="6346865" cy="656273"/>
          </a:xfrm>
          <a:prstGeom prst="rect">
            <a:avLst/>
          </a:prstGeom>
          <a:noFill/>
          <a:ln/>
        </p:spPr>
        <p:txBody>
          <a:bodyPr wrap="square" lIns="0" tIns="0" rIns="0" bIns="0" rtlCol="0" anchor="t"/>
          <a:lstStyle/>
          <a:p>
            <a:pPr marL="342900" indent="-342900">
              <a:lnSpc>
                <a:spcPts val="2550"/>
              </a:lnSpc>
              <a:buSzPct val="100000"/>
              <a:buChar char="•"/>
            </a:pPr>
            <a:r>
              <a:rPr lang="en-US" b="1">
                <a:solidFill>
                  <a:srgbClr val="E0D6DE"/>
                </a:solidFill>
                <a:ea typeface="Noto Sans TC" pitchFamily="34" charset="-122"/>
                <a:cs typeface="Noto Sans TC" pitchFamily="34" charset="-120"/>
              </a:rPr>
              <a:t>Κόμβοι:</a:t>
            </a:r>
            <a:r>
              <a:rPr lang="en-US">
                <a:solidFill>
                  <a:srgbClr val="E0D6DE"/>
                </a:solidFill>
                <a:ea typeface="Noto Sans TC" pitchFamily="34" charset="-122"/>
                <a:cs typeface="Noto Sans TC" pitchFamily="34" charset="-120"/>
              </a:rPr>
              <a:t> Σύνολα εργασιών με το ίδιο υποσύνολο μηχανών (π.χ. {m₁}, {m₂}, {m₁,m₂} κ.λπ.)</a:t>
            </a:r>
            <a:endParaRPr lang="en-US"/>
          </a:p>
        </p:txBody>
      </p:sp>
      <p:sp>
        <p:nvSpPr>
          <p:cNvPr id="7" name="Text 4"/>
          <p:cNvSpPr/>
          <p:nvPr/>
        </p:nvSpPr>
        <p:spPr>
          <a:xfrm>
            <a:off x="7573089" y="6536466"/>
            <a:ext cx="6346865" cy="984409"/>
          </a:xfrm>
          <a:prstGeom prst="rect">
            <a:avLst/>
          </a:prstGeom>
          <a:noFill/>
          <a:ln/>
        </p:spPr>
        <p:txBody>
          <a:bodyPr wrap="square" lIns="0" tIns="0" rIns="0" bIns="0" rtlCol="0" anchor="t"/>
          <a:lstStyle/>
          <a:p>
            <a:pPr marL="342900" indent="-342900">
              <a:lnSpc>
                <a:spcPts val="2550"/>
              </a:lnSpc>
              <a:buSzPct val="100000"/>
              <a:buChar char="•"/>
            </a:pPr>
            <a:r>
              <a:rPr lang="en-US" b="1">
                <a:solidFill>
                  <a:srgbClr val="E0D6DE"/>
                </a:solidFill>
                <a:ea typeface="Noto Sans TC" pitchFamily="34" charset="-122"/>
                <a:cs typeface="Noto Sans TC" pitchFamily="34" charset="-120"/>
              </a:rPr>
              <a:t>Ακμές:</a:t>
            </a:r>
            <a:r>
              <a:rPr lang="en-US">
                <a:solidFill>
                  <a:srgbClr val="E0D6DE"/>
                </a:solidFill>
                <a:ea typeface="Noto Sans TC" pitchFamily="34" charset="-122"/>
                <a:cs typeface="Noto Sans TC" pitchFamily="34" charset="-120"/>
              </a:rPr>
              <a:t> Ορίζονται μεταξύ κόμβων που μοιράζονται τουλάχιστον μία μηχανή, καθορίζοντας τη σειρά εκτέλεσης έτσι ώστε να μην χρησιμοποιείται η ίδια μηχανή ταυτόχρονα.</a:t>
            </a:r>
            <a:endParaRPr lang="en-US"/>
          </a:p>
        </p:txBody>
      </p:sp>
      <p:pic>
        <p:nvPicPr>
          <p:cNvPr id="8" name="Image 1" descr="preencoded.png"/>
          <p:cNvPicPr>
            <a:picLocks noChangeAspect="1"/>
          </p:cNvPicPr>
          <p:nvPr/>
        </p:nvPicPr>
        <p:blipFill>
          <a:blip r:embed="rId4"/>
          <a:stretch>
            <a:fillRect/>
          </a:stretch>
        </p:blipFill>
        <p:spPr>
          <a:xfrm>
            <a:off x="7573089" y="1908215"/>
            <a:ext cx="4962525" cy="2229734"/>
          </a:xfrm>
          <a:prstGeom prst="rect">
            <a:avLst/>
          </a:prstGeom>
        </p:spPr>
      </p:pic>
      <p:sp>
        <p:nvSpPr>
          <p:cNvPr id="9" name="Text 5"/>
          <p:cNvSpPr/>
          <p:nvPr/>
        </p:nvSpPr>
        <p:spPr>
          <a:xfrm>
            <a:off x="7584371" y="4371023"/>
            <a:ext cx="6346865" cy="328136"/>
          </a:xfrm>
          <a:prstGeom prst="rect">
            <a:avLst/>
          </a:prstGeom>
          <a:noFill/>
          <a:ln/>
        </p:spPr>
        <p:txBody>
          <a:bodyPr wrap="none" lIns="0" tIns="0" rIns="0" bIns="0" rtlCol="0" anchor="t"/>
          <a:lstStyle/>
          <a:p>
            <a:pPr marL="0" indent="0">
              <a:lnSpc>
                <a:spcPts val="2550"/>
              </a:lnSpc>
              <a:buNone/>
            </a:pPr>
            <a:r>
              <a:rPr lang="en-US">
                <a:solidFill>
                  <a:srgbClr val="E0D6DE"/>
                </a:solidFill>
                <a:ea typeface="Noto Sans TC" pitchFamily="34" charset="-122"/>
                <a:cs typeface="Noto Sans TC" pitchFamily="34" charset="-120"/>
              </a:rPr>
              <a:t>Παράδειγμα κανονικού προγράμματος (B1)</a:t>
            </a:r>
            <a:endParaRPr lang="en-US"/>
          </a:p>
        </p:txBody>
      </p:sp>
      <p:sp>
        <p:nvSpPr>
          <p:cNvPr id="10" name="Text 6"/>
          <p:cNvSpPr/>
          <p:nvPr/>
        </p:nvSpPr>
        <p:spPr>
          <a:xfrm>
            <a:off x="718066" y="5182840"/>
            <a:ext cx="3630573" cy="320516"/>
          </a:xfrm>
          <a:prstGeom prst="rect">
            <a:avLst/>
          </a:prstGeom>
          <a:noFill/>
          <a:ln/>
        </p:spPr>
        <p:txBody>
          <a:bodyPr wrap="none" lIns="0" tIns="0" rIns="0" bIns="0" rtlCol="0" anchor="t"/>
          <a:lstStyle/>
          <a:p>
            <a:pPr marL="0" indent="0">
              <a:lnSpc>
                <a:spcPts val="2500"/>
              </a:lnSpc>
              <a:buNone/>
            </a:pPr>
            <a:r>
              <a:rPr lang="en-US" sz="2000">
                <a:solidFill>
                  <a:srgbClr val="97B8FF"/>
                </a:solidFill>
                <a:ea typeface="Sora Medium" pitchFamily="34" charset="-122"/>
                <a:cs typeface="Sora Medium" pitchFamily="34" charset="-120"/>
              </a:rPr>
              <a:t>18 Διαφορετικά προγράμματα:</a:t>
            </a:r>
            <a:endParaRPr lang="en-US" sz="2000"/>
          </a:p>
        </p:txBody>
      </p:sp>
      <p:sp>
        <p:nvSpPr>
          <p:cNvPr id="11" name="Text 7"/>
          <p:cNvSpPr/>
          <p:nvPr/>
        </p:nvSpPr>
        <p:spPr>
          <a:xfrm>
            <a:off x="718066" y="5718201"/>
            <a:ext cx="6346865" cy="656273"/>
          </a:xfrm>
          <a:prstGeom prst="rect">
            <a:avLst/>
          </a:prstGeom>
          <a:noFill/>
          <a:ln/>
        </p:spPr>
        <p:txBody>
          <a:bodyPr wrap="square" lIns="0" tIns="0" rIns="0" bIns="0" rtlCol="0" anchor="t"/>
          <a:lstStyle/>
          <a:p>
            <a:pPr marL="342900" indent="-342900">
              <a:lnSpc>
                <a:spcPts val="2550"/>
              </a:lnSpc>
              <a:buSzPct val="100000"/>
              <a:buChar char="•"/>
            </a:pPr>
            <a:r>
              <a:rPr lang="en-US" b="1">
                <a:solidFill>
                  <a:srgbClr val="E0D6DE"/>
                </a:solidFill>
                <a:ea typeface="Noto Sans TC" pitchFamily="34" charset="-122"/>
                <a:cs typeface="Noto Sans TC" pitchFamily="34" charset="-120"/>
              </a:rPr>
              <a:t>Κανονικά (A, B):</a:t>
            </a:r>
            <a:r>
              <a:rPr lang="en-US">
                <a:solidFill>
                  <a:srgbClr val="E0D6DE"/>
                </a:solidFill>
                <a:ea typeface="Noto Sans TC" pitchFamily="34" charset="-122"/>
                <a:cs typeface="Noto Sans TC" pitchFamily="34" charset="-120"/>
              </a:rPr>
              <a:t> Οι εργασίες ίδιου τύπου τοποθετούνται διαδοχικά.</a:t>
            </a:r>
            <a:endParaRPr lang="en-US"/>
          </a:p>
        </p:txBody>
      </p:sp>
      <p:sp>
        <p:nvSpPr>
          <p:cNvPr id="12" name="Text 8"/>
          <p:cNvSpPr/>
          <p:nvPr/>
        </p:nvSpPr>
        <p:spPr>
          <a:xfrm>
            <a:off x="718066" y="6565837"/>
            <a:ext cx="6346865" cy="656273"/>
          </a:xfrm>
          <a:prstGeom prst="rect">
            <a:avLst/>
          </a:prstGeom>
          <a:noFill/>
          <a:ln/>
        </p:spPr>
        <p:txBody>
          <a:bodyPr wrap="square" lIns="0" tIns="0" rIns="0" bIns="0" rtlCol="0" anchor="t"/>
          <a:lstStyle/>
          <a:p>
            <a:pPr marL="342900" indent="-342900">
              <a:lnSpc>
                <a:spcPts val="2550"/>
              </a:lnSpc>
              <a:buSzPct val="100000"/>
              <a:buChar char="•"/>
            </a:pPr>
            <a:r>
              <a:rPr lang="en-US" b="1">
                <a:solidFill>
                  <a:srgbClr val="E0D6DE"/>
                </a:solidFill>
                <a:ea typeface="Noto Sans TC" pitchFamily="34" charset="-122"/>
                <a:cs typeface="Noto Sans TC" pitchFamily="34" charset="-120"/>
              </a:rPr>
              <a:t>Επεκτάσεις (C, D):</a:t>
            </a:r>
            <a:r>
              <a:rPr lang="en-US">
                <a:solidFill>
                  <a:srgbClr val="E0D6DE"/>
                </a:solidFill>
                <a:ea typeface="Noto Sans TC" pitchFamily="34" charset="-122"/>
                <a:cs typeface="Noto Sans TC" pitchFamily="34" charset="-120"/>
              </a:rPr>
              <a:t> Για μονομηχανιακές εργασίες, διαχωρισμός σε Long (L) και Short (S).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330977" y="379923"/>
            <a:ext cx="7101721" cy="643771"/>
          </a:xfrm>
          <a:prstGeom prst="rect">
            <a:avLst/>
          </a:prstGeom>
          <a:noFill/>
          <a:ln/>
        </p:spPr>
        <p:txBody>
          <a:bodyPr wrap="none" lIns="0" tIns="0" rIns="0" bIns="0" rtlCol="0" anchor="t"/>
          <a:lstStyle/>
          <a:p>
            <a:pPr marL="0" indent="0">
              <a:lnSpc>
                <a:spcPts val="5050"/>
              </a:lnSpc>
              <a:buNone/>
            </a:pPr>
            <a:r>
              <a:rPr lang="en-US" sz="4050">
                <a:solidFill>
                  <a:srgbClr val="97B8FF"/>
                </a:solidFill>
                <a:ea typeface="Sora Medium" pitchFamily="34" charset="-122"/>
                <a:cs typeface="Sora Medium" pitchFamily="34" charset="-120"/>
              </a:rPr>
              <a:t> Επεκτάσεις C, D</a:t>
            </a:r>
            <a:endParaRPr lang="en-US" sz="4050"/>
          </a:p>
        </p:txBody>
      </p:sp>
      <p:pic>
        <p:nvPicPr>
          <p:cNvPr id="3" name="Image 0" descr="preencoded.png"/>
          <p:cNvPicPr>
            <a:picLocks noChangeAspect="1"/>
          </p:cNvPicPr>
          <p:nvPr/>
        </p:nvPicPr>
        <p:blipFill>
          <a:blip r:embed="rId3"/>
          <a:stretch>
            <a:fillRect/>
          </a:stretch>
        </p:blipFill>
        <p:spPr>
          <a:xfrm>
            <a:off x="159569" y="1752481"/>
            <a:ext cx="4957643" cy="2154555"/>
          </a:xfrm>
          <a:prstGeom prst="rect">
            <a:avLst/>
          </a:prstGeom>
        </p:spPr>
      </p:pic>
      <p:sp>
        <p:nvSpPr>
          <p:cNvPr id="4" name="Text 1"/>
          <p:cNvSpPr/>
          <p:nvPr/>
        </p:nvSpPr>
        <p:spPr>
          <a:xfrm>
            <a:off x="159569" y="4138732"/>
            <a:ext cx="6342817" cy="329565"/>
          </a:xfrm>
          <a:prstGeom prst="rect">
            <a:avLst/>
          </a:prstGeom>
          <a:noFill/>
          <a:ln/>
        </p:spPr>
        <p:txBody>
          <a:bodyPr wrap="none" lIns="0" tIns="0" rIns="0" bIns="0" rtlCol="0" anchor="t"/>
          <a:lstStyle/>
          <a:p>
            <a:pPr marL="0" indent="0">
              <a:lnSpc>
                <a:spcPts val="2550"/>
              </a:lnSpc>
              <a:buNone/>
            </a:pPr>
            <a:r>
              <a:rPr lang="en-US" sz="1600">
                <a:solidFill>
                  <a:srgbClr val="E0D6DE"/>
                </a:solidFill>
                <a:ea typeface="Noto Sans TC" pitchFamily="34" charset="-122"/>
                <a:cs typeface="Noto Sans TC" pitchFamily="34" charset="-120"/>
              </a:rPr>
              <a:t>Παράδειγμα προγράμματος C₁₂ με διαχωρισμό 1L, 1S.</a:t>
            </a:r>
            <a:endParaRPr lang="en-US" sz="1600"/>
          </a:p>
        </p:txBody>
      </p:sp>
      <p:pic>
        <p:nvPicPr>
          <p:cNvPr id="5" name="Image 1" descr="preencoded.png"/>
          <p:cNvPicPr>
            <a:picLocks noChangeAspect="1"/>
          </p:cNvPicPr>
          <p:nvPr/>
        </p:nvPicPr>
        <p:blipFill>
          <a:blip r:embed="rId4"/>
          <a:stretch>
            <a:fillRect/>
          </a:stretch>
        </p:blipFill>
        <p:spPr>
          <a:xfrm>
            <a:off x="5782194" y="1759152"/>
            <a:ext cx="4957643" cy="2191464"/>
          </a:xfrm>
          <a:prstGeom prst="rect">
            <a:avLst/>
          </a:prstGeom>
        </p:spPr>
      </p:pic>
      <p:sp>
        <p:nvSpPr>
          <p:cNvPr id="6" name="Text 2"/>
          <p:cNvSpPr/>
          <p:nvPr/>
        </p:nvSpPr>
        <p:spPr>
          <a:xfrm>
            <a:off x="5782194" y="4138731"/>
            <a:ext cx="6342817" cy="329565"/>
          </a:xfrm>
          <a:prstGeom prst="rect">
            <a:avLst/>
          </a:prstGeom>
          <a:noFill/>
          <a:ln/>
        </p:spPr>
        <p:txBody>
          <a:bodyPr wrap="none" lIns="0" tIns="0" rIns="0" bIns="0" rtlCol="0" anchor="t"/>
          <a:lstStyle/>
          <a:p>
            <a:pPr marL="0" indent="0">
              <a:lnSpc>
                <a:spcPts val="2550"/>
              </a:lnSpc>
              <a:buNone/>
            </a:pPr>
            <a:r>
              <a:rPr lang="en-US" sz="1600">
                <a:solidFill>
                  <a:srgbClr val="E0D6DE"/>
                </a:solidFill>
                <a:ea typeface="Noto Sans TC" pitchFamily="34" charset="-122"/>
                <a:cs typeface="Noto Sans TC" pitchFamily="34" charset="-120"/>
              </a:rPr>
              <a:t>Παράδειγμα προγράμματος D₁₂, εναλλαγή 1L–1S.</a:t>
            </a:r>
            <a:endParaRPr lang="en-US" sz="1600"/>
          </a:p>
        </p:txBody>
      </p:sp>
      <p:sp>
        <p:nvSpPr>
          <p:cNvPr id="8" name="Text 4"/>
          <p:cNvSpPr/>
          <p:nvPr/>
        </p:nvSpPr>
        <p:spPr>
          <a:xfrm>
            <a:off x="213479" y="5016820"/>
            <a:ext cx="13188315" cy="329565"/>
          </a:xfrm>
          <a:prstGeom prst="rect">
            <a:avLst/>
          </a:prstGeom>
          <a:noFill/>
          <a:ln/>
        </p:spPr>
        <p:txBody>
          <a:bodyPr wrap="none" lIns="0" tIns="0" rIns="0" bIns="0" rtlCol="0" anchor="t"/>
          <a:lstStyle/>
          <a:p>
            <a:pPr marL="342900" indent="-342900">
              <a:lnSpc>
                <a:spcPts val="2550"/>
              </a:lnSpc>
              <a:buSzPct val="100000"/>
              <a:buChar char="•"/>
            </a:pPr>
            <a:r>
              <a:rPr lang="en-US">
                <a:solidFill>
                  <a:srgbClr val="E0D6DE"/>
                </a:solidFill>
                <a:ea typeface="Noto Sans TC" pitchFamily="34" charset="-122"/>
                <a:cs typeface="Noto Sans TC" pitchFamily="34" charset="-120"/>
              </a:rPr>
              <a:t>Προγράμματα Cᵢⱼ, Dᵢⱼ ( i, j ∈ {1,2,3})</a:t>
            </a:r>
            <a:endParaRPr lang="en-US"/>
          </a:p>
        </p:txBody>
      </p:sp>
      <p:sp>
        <p:nvSpPr>
          <p:cNvPr id="9" name="Text 5"/>
          <p:cNvSpPr/>
          <p:nvPr/>
        </p:nvSpPr>
        <p:spPr>
          <a:xfrm>
            <a:off x="213479" y="5488527"/>
            <a:ext cx="13188315" cy="329565"/>
          </a:xfrm>
          <a:prstGeom prst="rect">
            <a:avLst/>
          </a:prstGeom>
          <a:noFill/>
          <a:ln/>
        </p:spPr>
        <p:txBody>
          <a:bodyPr wrap="none" lIns="0" tIns="0" rIns="0" bIns="0" rtlCol="0" anchor="t"/>
          <a:lstStyle/>
          <a:p>
            <a:pPr marL="342900" indent="-342900">
              <a:lnSpc>
                <a:spcPts val="2550"/>
              </a:lnSpc>
              <a:buSzPct val="100000"/>
              <a:buChar char="•"/>
            </a:pPr>
            <a:r>
              <a:rPr lang="en-US">
                <a:solidFill>
                  <a:srgbClr val="E0D6DE"/>
                </a:solidFill>
                <a:ea typeface="Noto Sans TC" pitchFamily="34" charset="-122"/>
                <a:cs typeface="Noto Sans TC" pitchFamily="34" charset="-120"/>
              </a:rPr>
              <a:t>Διαχωρισμός μονομηχανιακών εργασιών σε δύο ομάδες:</a:t>
            </a:r>
            <a:endParaRPr lang="en-US"/>
          </a:p>
        </p:txBody>
      </p:sp>
      <p:sp>
        <p:nvSpPr>
          <p:cNvPr id="10" name="Text 6"/>
          <p:cNvSpPr/>
          <p:nvPr/>
        </p:nvSpPr>
        <p:spPr>
          <a:xfrm>
            <a:off x="213478" y="5939212"/>
            <a:ext cx="13188315" cy="329565"/>
          </a:xfrm>
          <a:prstGeom prst="rect">
            <a:avLst/>
          </a:prstGeom>
          <a:noFill/>
          <a:ln/>
        </p:spPr>
        <p:txBody>
          <a:bodyPr wrap="none" lIns="0" tIns="0" rIns="0" bIns="0" rtlCol="0" anchor="t"/>
          <a:lstStyle/>
          <a:p>
            <a:pPr marL="685800" lvl="1" indent="-342900">
              <a:lnSpc>
                <a:spcPts val="2550"/>
              </a:lnSpc>
              <a:buSzPct val="100000"/>
              <a:buChar char="•"/>
            </a:pPr>
            <a:r>
              <a:rPr lang="en-US">
                <a:solidFill>
                  <a:srgbClr val="E0D6DE"/>
                </a:solidFill>
                <a:ea typeface="Noto Sans TC" pitchFamily="34" charset="-122"/>
                <a:cs typeface="Noto Sans TC" pitchFamily="34" charset="-120"/>
              </a:rPr>
              <a:t>L (Long) : Εργασίες μεγάλης διάρκειας.</a:t>
            </a:r>
            <a:endParaRPr lang="en-US"/>
          </a:p>
        </p:txBody>
      </p:sp>
      <p:sp>
        <p:nvSpPr>
          <p:cNvPr id="11" name="Text 7"/>
          <p:cNvSpPr/>
          <p:nvPr/>
        </p:nvSpPr>
        <p:spPr>
          <a:xfrm>
            <a:off x="213477" y="6314234"/>
            <a:ext cx="13188315" cy="329565"/>
          </a:xfrm>
          <a:prstGeom prst="rect">
            <a:avLst/>
          </a:prstGeom>
          <a:noFill/>
          <a:ln/>
        </p:spPr>
        <p:txBody>
          <a:bodyPr wrap="none" lIns="0" tIns="0" rIns="0" bIns="0" rtlCol="0" anchor="t"/>
          <a:lstStyle/>
          <a:p>
            <a:pPr marL="685800" lvl="1" indent="-342900">
              <a:lnSpc>
                <a:spcPts val="2550"/>
              </a:lnSpc>
              <a:buSzPct val="100000"/>
              <a:buChar char="•"/>
            </a:pPr>
            <a:r>
              <a:rPr lang="en-US">
                <a:solidFill>
                  <a:srgbClr val="E0D6DE"/>
                </a:solidFill>
                <a:ea typeface="Noto Sans TC" pitchFamily="34" charset="-122"/>
                <a:cs typeface="Noto Sans TC" pitchFamily="34" charset="-120"/>
              </a:rPr>
              <a:t>S(Short) : Εργασίες μικρής διάρκειας.</a:t>
            </a:r>
            <a:endParaRPr lang="en-US"/>
          </a:p>
        </p:txBody>
      </p:sp>
      <p:sp>
        <p:nvSpPr>
          <p:cNvPr id="12" name="Text 8"/>
          <p:cNvSpPr/>
          <p:nvPr/>
        </p:nvSpPr>
        <p:spPr>
          <a:xfrm>
            <a:off x="213479" y="6838324"/>
            <a:ext cx="13188315" cy="329565"/>
          </a:xfrm>
          <a:prstGeom prst="rect">
            <a:avLst/>
          </a:prstGeom>
          <a:noFill/>
          <a:ln/>
        </p:spPr>
        <p:txBody>
          <a:bodyPr wrap="none" lIns="0" tIns="0" rIns="0" bIns="0" rtlCol="0" anchor="t"/>
          <a:lstStyle/>
          <a:p>
            <a:pPr marL="342900" indent="-342900">
              <a:lnSpc>
                <a:spcPts val="2550"/>
              </a:lnSpc>
              <a:buSzPct val="100000"/>
              <a:buChar char="•"/>
            </a:pPr>
            <a:r>
              <a:rPr lang="en-US" sz="2000">
                <a:solidFill>
                  <a:srgbClr val="E0D6DE"/>
                </a:solidFill>
                <a:ea typeface="Noto Sans TC" pitchFamily="34" charset="-122"/>
                <a:cs typeface="Noto Sans TC" pitchFamily="34" charset="-120"/>
              </a:rPr>
              <a:t>Πλεονέκτημα:</a:t>
            </a:r>
            <a:endParaRPr lang="en-US" sz="2000"/>
          </a:p>
        </p:txBody>
      </p:sp>
      <p:sp>
        <p:nvSpPr>
          <p:cNvPr id="13" name="Text 9"/>
          <p:cNvSpPr/>
          <p:nvPr/>
        </p:nvSpPr>
        <p:spPr>
          <a:xfrm>
            <a:off x="592706" y="7267475"/>
            <a:ext cx="13188315" cy="329565"/>
          </a:xfrm>
          <a:prstGeom prst="rect">
            <a:avLst/>
          </a:prstGeom>
          <a:noFill/>
          <a:ln/>
        </p:spPr>
        <p:txBody>
          <a:bodyPr wrap="none" lIns="0" tIns="0" rIns="0" bIns="0" rtlCol="0" anchor="t"/>
          <a:lstStyle/>
          <a:p>
            <a:pPr marL="342900" indent="-342900">
              <a:lnSpc>
                <a:spcPts val="2550"/>
              </a:lnSpc>
              <a:buSzPct val="100000"/>
              <a:buChar char="•"/>
            </a:pPr>
            <a:r>
              <a:rPr lang="en-US">
                <a:solidFill>
                  <a:srgbClr val="E0D6DE"/>
                </a:solidFill>
                <a:ea typeface="Noto Sans TC" pitchFamily="34" charset="-122"/>
                <a:cs typeface="Noto Sans TC" pitchFamily="34" charset="-120"/>
              </a:rPr>
              <a:t>Μειώνονται τα περιττά κενά μεταξύ εργασιών διαφορετικής διάρκειας, βελτιώνοντας το makespan.</a:t>
            </a:r>
            <a:endParaRPr lang="en-US"/>
          </a:p>
        </p:txBody>
      </p:sp>
      <p:pic>
        <p:nvPicPr>
          <p:cNvPr id="15" name="Image 0" descr="preencoded.png">
            <a:extLst>
              <a:ext uri="{FF2B5EF4-FFF2-40B4-BE49-F238E27FC236}">
                <a16:creationId xmlns:a16="http://schemas.microsoft.com/office/drawing/2014/main" id="{058A74A5-86BB-7090-B24D-3482593394E5}"/>
              </a:ext>
            </a:extLst>
          </p:cNvPr>
          <p:cNvPicPr>
            <a:picLocks noChangeAspect="1"/>
          </p:cNvPicPr>
          <p:nvPr/>
        </p:nvPicPr>
        <p:blipFill>
          <a:blip r:embed="rId5"/>
          <a:stretch>
            <a:fillRect/>
          </a:stretch>
        </p:blipFill>
        <p:spPr>
          <a:xfrm>
            <a:off x="10791273" y="23932"/>
            <a:ext cx="3839128"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780691" y="352979"/>
            <a:ext cx="5451038" cy="637937"/>
          </a:xfrm>
          <a:prstGeom prst="rect">
            <a:avLst/>
          </a:prstGeom>
          <a:noFill/>
          <a:ln/>
        </p:spPr>
        <p:txBody>
          <a:bodyPr wrap="none" lIns="0" tIns="0" rIns="0" bIns="0" rtlCol="0" anchor="t"/>
          <a:lstStyle/>
          <a:p>
            <a:pPr marL="0" indent="0">
              <a:lnSpc>
                <a:spcPts val="5000"/>
              </a:lnSpc>
              <a:buNone/>
            </a:pPr>
            <a:r>
              <a:rPr lang="en-US" sz="4000">
                <a:solidFill>
                  <a:srgbClr val="97B8FF"/>
                </a:solidFill>
                <a:ea typeface="Sora Medium" pitchFamily="34" charset="-122"/>
                <a:cs typeface="Sora Medium" pitchFamily="34" charset="-120"/>
              </a:rPr>
              <a:t>Παράδειγμα Εκτέλεσης</a:t>
            </a:r>
            <a:endParaRPr lang="en-US" sz="4000"/>
          </a:p>
        </p:txBody>
      </p:sp>
      <p:sp>
        <p:nvSpPr>
          <p:cNvPr id="4" name="Shape 1"/>
          <p:cNvSpPr/>
          <p:nvPr/>
        </p:nvSpPr>
        <p:spPr>
          <a:xfrm>
            <a:off x="387533" y="1638419"/>
            <a:ext cx="22860" cy="5896689"/>
          </a:xfrm>
          <a:prstGeom prst="roundRect">
            <a:avLst>
              <a:gd name="adj" fmla="val 133954"/>
            </a:avLst>
          </a:prstGeom>
          <a:solidFill>
            <a:srgbClr val="3F3F44"/>
          </a:solidFill>
          <a:ln/>
        </p:spPr>
        <p:txBody>
          <a:bodyPr/>
          <a:lstStyle/>
          <a:p>
            <a:endParaRPr lang="el-GR"/>
          </a:p>
        </p:txBody>
      </p:sp>
      <p:sp>
        <p:nvSpPr>
          <p:cNvPr id="5" name="Shape 2"/>
          <p:cNvSpPr/>
          <p:nvPr/>
        </p:nvSpPr>
        <p:spPr>
          <a:xfrm>
            <a:off x="489510" y="2063233"/>
            <a:ext cx="714494" cy="22860"/>
          </a:xfrm>
          <a:prstGeom prst="roundRect">
            <a:avLst>
              <a:gd name="adj" fmla="val 133954"/>
            </a:avLst>
          </a:prstGeom>
          <a:solidFill>
            <a:srgbClr val="3F3F44"/>
          </a:solidFill>
          <a:ln/>
        </p:spPr>
        <p:txBody>
          <a:bodyPr/>
          <a:lstStyle/>
          <a:p>
            <a:endParaRPr lang="el-GR"/>
          </a:p>
        </p:txBody>
      </p:sp>
      <p:sp>
        <p:nvSpPr>
          <p:cNvPr id="6" name="Shape 3"/>
          <p:cNvSpPr/>
          <p:nvPr/>
        </p:nvSpPr>
        <p:spPr>
          <a:xfrm>
            <a:off x="129331" y="1792214"/>
            <a:ext cx="459224" cy="459224"/>
          </a:xfrm>
          <a:prstGeom prst="roundRect">
            <a:avLst>
              <a:gd name="adj" fmla="val 6668"/>
            </a:avLst>
          </a:prstGeom>
          <a:solidFill>
            <a:srgbClr val="26262B"/>
          </a:solidFill>
          <a:ln/>
        </p:spPr>
        <p:txBody>
          <a:bodyPr/>
          <a:lstStyle/>
          <a:p>
            <a:endParaRPr lang="el-GR"/>
          </a:p>
        </p:txBody>
      </p:sp>
      <p:sp>
        <p:nvSpPr>
          <p:cNvPr id="7" name="Text 4"/>
          <p:cNvSpPr/>
          <p:nvPr/>
        </p:nvSpPr>
        <p:spPr>
          <a:xfrm>
            <a:off x="317696" y="1878899"/>
            <a:ext cx="129540" cy="306229"/>
          </a:xfrm>
          <a:prstGeom prst="rect">
            <a:avLst/>
          </a:prstGeom>
          <a:noFill/>
          <a:ln/>
        </p:spPr>
        <p:txBody>
          <a:bodyPr wrap="none" lIns="0" tIns="0" rIns="0" bIns="0" rtlCol="0" anchor="t"/>
          <a:lstStyle/>
          <a:p>
            <a:pPr marL="0" indent="0" algn="ctr">
              <a:lnSpc>
                <a:spcPts val="2400"/>
              </a:lnSpc>
              <a:buNone/>
            </a:pPr>
            <a:r>
              <a:rPr lang="en-US" sz="2400">
                <a:solidFill>
                  <a:srgbClr val="E0D6DE"/>
                </a:solidFill>
                <a:ea typeface="Sora Medium" pitchFamily="34" charset="-122"/>
                <a:cs typeface="Sora Medium" pitchFamily="34" charset="-120"/>
              </a:rPr>
              <a:t>1</a:t>
            </a:r>
            <a:endParaRPr lang="en-US" sz="2400"/>
          </a:p>
        </p:txBody>
      </p:sp>
      <p:sp>
        <p:nvSpPr>
          <p:cNvPr id="8" name="Text 5"/>
          <p:cNvSpPr/>
          <p:nvPr/>
        </p:nvSpPr>
        <p:spPr>
          <a:xfrm>
            <a:off x="1311048" y="1932979"/>
            <a:ext cx="2551748" cy="318849"/>
          </a:xfrm>
          <a:prstGeom prst="rect">
            <a:avLst/>
          </a:prstGeom>
          <a:noFill/>
          <a:ln/>
        </p:spPr>
        <p:txBody>
          <a:bodyPr wrap="none" lIns="0" tIns="0" rIns="0" bIns="0" rtlCol="0" anchor="t"/>
          <a:lstStyle/>
          <a:p>
            <a:pPr marL="0" indent="0" algn="l">
              <a:lnSpc>
                <a:spcPts val="2500"/>
              </a:lnSpc>
              <a:buNone/>
            </a:pPr>
            <a:r>
              <a:rPr lang="en-US" sz="2000">
                <a:solidFill>
                  <a:srgbClr val="E0D6DE"/>
                </a:solidFill>
                <a:ea typeface="Sora Medium" pitchFamily="34" charset="-122"/>
                <a:cs typeface="Sora Medium" pitchFamily="34" charset="-120"/>
              </a:rPr>
              <a:t>Είσοδος Δεδομένων</a:t>
            </a:r>
            <a:endParaRPr lang="en-US" sz="2000"/>
          </a:p>
        </p:txBody>
      </p:sp>
      <p:sp>
        <p:nvSpPr>
          <p:cNvPr id="10" name="Shape 7"/>
          <p:cNvSpPr/>
          <p:nvPr/>
        </p:nvSpPr>
        <p:spPr>
          <a:xfrm>
            <a:off x="602032" y="4259864"/>
            <a:ext cx="714494" cy="22860"/>
          </a:xfrm>
          <a:prstGeom prst="roundRect">
            <a:avLst>
              <a:gd name="adj" fmla="val 133954"/>
            </a:avLst>
          </a:prstGeom>
          <a:solidFill>
            <a:srgbClr val="3F3F44"/>
          </a:solidFill>
          <a:ln/>
        </p:spPr>
        <p:txBody>
          <a:bodyPr/>
          <a:lstStyle/>
          <a:p>
            <a:endParaRPr lang="el-GR"/>
          </a:p>
        </p:txBody>
      </p:sp>
      <p:sp>
        <p:nvSpPr>
          <p:cNvPr id="11" name="Shape 8"/>
          <p:cNvSpPr/>
          <p:nvPr/>
        </p:nvSpPr>
        <p:spPr>
          <a:xfrm>
            <a:off x="123625" y="4053112"/>
            <a:ext cx="459224" cy="459224"/>
          </a:xfrm>
          <a:prstGeom prst="roundRect">
            <a:avLst>
              <a:gd name="adj" fmla="val 6668"/>
            </a:avLst>
          </a:prstGeom>
          <a:solidFill>
            <a:srgbClr val="26262B"/>
          </a:solidFill>
          <a:ln/>
        </p:spPr>
        <p:txBody>
          <a:bodyPr/>
          <a:lstStyle/>
          <a:p>
            <a:endParaRPr lang="el-GR"/>
          </a:p>
        </p:txBody>
      </p:sp>
      <p:sp>
        <p:nvSpPr>
          <p:cNvPr id="12" name="Text 9"/>
          <p:cNvSpPr/>
          <p:nvPr/>
        </p:nvSpPr>
        <p:spPr>
          <a:xfrm>
            <a:off x="282029" y="4129609"/>
            <a:ext cx="190738" cy="306229"/>
          </a:xfrm>
          <a:prstGeom prst="rect">
            <a:avLst/>
          </a:prstGeom>
          <a:noFill/>
          <a:ln/>
        </p:spPr>
        <p:txBody>
          <a:bodyPr wrap="none" lIns="0" tIns="0" rIns="0" bIns="0" rtlCol="0" anchor="t"/>
          <a:lstStyle/>
          <a:p>
            <a:pPr marL="0" indent="0" algn="ctr">
              <a:lnSpc>
                <a:spcPts val="2400"/>
              </a:lnSpc>
              <a:buNone/>
            </a:pPr>
            <a:r>
              <a:rPr lang="en-US" sz="2400">
                <a:solidFill>
                  <a:srgbClr val="E0D6DE"/>
                </a:solidFill>
                <a:ea typeface="Sora Medium" pitchFamily="34" charset="-122"/>
                <a:cs typeface="Sora Medium" pitchFamily="34" charset="-120"/>
              </a:rPr>
              <a:t>2</a:t>
            </a:r>
            <a:endParaRPr lang="en-US" sz="2400"/>
          </a:p>
        </p:txBody>
      </p:sp>
      <p:sp>
        <p:nvSpPr>
          <p:cNvPr id="13" name="Text 10"/>
          <p:cNvSpPr/>
          <p:nvPr/>
        </p:nvSpPr>
        <p:spPr>
          <a:xfrm>
            <a:off x="1380139" y="4104561"/>
            <a:ext cx="2935724" cy="318849"/>
          </a:xfrm>
          <a:prstGeom prst="rect">
            <a:avLst/>
          </a:prstGeom>
          <a:noFill/>
          <a:ln/>
        </p:spPr>
        <p:txBody>
          <a:bodyPr wrap="none" lIns="0" tIns="0" rIns="0" bIns="0" rtlCol="0" anchor="t"/>
          <a:lstStyle/>
          <a:p>
            <a:pPr marL="0" indent="0" algn="l">
              <a:lnSpc>
                <a:spcPts val="2500"/>
              </a:lnSpc>
              <a:buNone/>
            </a:pPr>
            <a:r>
              <a:rPr lang="en-US" sz="2000">
                <a:solidFill>
                  <a:srgbClr val="E0D6DE"/>
                </a:solidFill>
                <a:ea typeface="Sora Medium" pitchFamily="34" charset="-122"/>
                <a:cs typeface="Sora Medium" pitchFamily="34" charset="-120"/>
              </a:rPr>
              <a:t>Υπολογισμός Makespan</a:t>
            </a:r>
            <a:endParaRPr lang="en-US" sz="2000"/>
          </a:p>
        </p:txBody>
      </p:sp>
      <p:sp>
        <p:nvSpPr>
          <p:cNvPr id="14" name="Text 11"/>
          <p:cNvSpPr/>
          <p:nvPr/>
        </p:nvSpPr>
        <p:spPr>
          <a:xfrm>
            <a:off x="854002" y="4660129"/>
            <a:ext cx="6127552" cy="653415"/>
          </a:xfrm>
          <a:prstGeom prst="rect">
            <a:avLst/>
          </a:prstGeom>
          <a:noFill/>
          <a:ln/>
        </p:spPr>
        <p:txBody>
          <a:bodyPr wrap="square" lIns="0" tIns="0" rIns="0" bIns="0" rtlCol="0" anchor="t"/>
          <a:lstStyle/>
          <a:p>
            <a:pPr marL="0" indent="0" algn="l">
              <a:lnSpc>
                <a:spcPts val="2550"/>
              </a:lnSpc>
              <a:buNone/>
            </a:pPr>
            <a:r>
              <a:rPr lang="en-US" sz="1600">
                <a:solidFill>
                  <a:srgbClr val="E0D6DE"/>
                </a:solidFill>
                <a:ea typeface="Noto Sans TC" pitchFamily="34" charset="-122"/>
                <a:cs typeface="Noto Sans TC" pitchFamily="34" charset="-120"/>
              </a:rPr>
              <a:t>Ο αλγόριθμος κατασκευάζει το DAG για όλα τα 18 προγράμματα.</a:t>
            </a:r>
            <a:endParaRPr lang="el-GR" sz="1600">
              <a:solidFill>
                <a:srgbClr val="E0D6DE"/>
              </a:solidFill>
              <a:ea typeface="Noto Sans TC" pitchFamily="34" charset="-122"/>
              <a:cs typeface="Noto Sans TC" pitchFamily="34" charset="-120"/>
            </a:endParaRPr>
          </a:p>
          <a:p>
            <a:pPr marL="0" indent="0" algn="l">
              <a:lnSpc>
                <a:spcPts val="2550"/>
              </a:lnSpc>
              <a:buNone/>
            </a:pPr>
            <a:r>
              <a:rPr lang="en-US" sz="1600">
                <a:solidFill>
                  <a:srgbClr val="E0D6DE"/>
                </a:solidFill>
                <a:ea typeface="Noto Sans TC" pitchFamily="34" charset="-122"/>
                <a:cs typeface="Noto Sans TC" pitchFamily="34" charset="-120"/>
              </a:rPr>
              <a:t>Στη συνέχεια, επιλέγεται το schedule με το ελάχιστο makespan.</a:t>
            </a:r>
            <a:endParaRPr lang="en-US" sz="1600"/>
          </a:p>
        </p:txBody>
      </p:sp>
      <p:sp>
        <p:nvSpPr>
          <p:cNvPr id="15" name="Shape 12"/>
          <p:cNvSpPr/>
          <p:nvPr/>
        </p:nvSpPr>
        <p:spPr>
          <a:xfrm>
            <a:off x="582849" y="5978163"/>
            <a:ext cx="714494" cy="22860"/>
          </a:xfrm>
          <a:prstGeom prst="roundRect">
            <a:avLst>
              <a:gd name="adj" fmla="val 133954"/>
            </a:avLst>
          </a:prstGeom>
          <a:solidFill>
            <a:srgbClr val="3F3F44"/>
          </a:solidFill>
          <a:ln/>
        </p:spPr>
        <p:txBody>
          <a:bodyPr/>
          <a:lstStyle/>
          <a:p>
            <a:endParaRPr lang="el-GR"/>
          </a:p>
        </p:txBody>
      </p:sp>
      <p:sp>
        <p:nvSpPr>
          <p:cNvPr id="16" name="Shape 13"/>
          <p:cNvSpPr/>
          <p:nvPr/>
        </p:nvSpPr>
        <p:spPr>
          <a:xfrm>
            <a:off x="129331" y="5748551"/>
            <a:ext cx="459224" cy="459224"/>
          </a:xfrm>
          <a:prstGeom prst="roundRect">
            <a:avLst>
              <a:gd name="adj" fmla="val 6668"/>
            </a:avLst>
          </a:prstGeom>
          <a:solidFill>
            <a:srgbClr val="26262B"/>
          </a:solidFill>
          <a:ln/>
        </p:spPr>
        <p:txBody>
          <a:bodyPr/>
          <a:lstStyle/>
          <a:p>
            <a:endParaRPr lang="el-GR"/>
          </a:p>
        </p:txBody>
      </p:sp>
      <p:sp>
        <p:nvSpPr>
          <p:cNvPr id="17" name="Text 14"/>
          <p:cNvSpPr/>
          <p:nvPr/>
        </p:nvSpPr>
        <p:spPr>
          <a:xfrm>
            <a:off x="294173" y="5832368"/>
            <a:ext cx="189905" cy="306229"/>
          </a:xfrm>
          <a:prstGeom prst="rect">
            <a:avLst/>
          </a:prstGeom>
          <a:noFill/>
          <a:ln/>
        </p:spPr>
        <p:txBody>
          <a:bodyPr wrap="none" lIns="0" tIns="0" rIns="0" bIns="0" rtlCol="0" anchor="t"/>
          <a:lstStyle/>
          <a:p>
            <a:pPr marL="0" indent="0" algn="ctr">
              <a:lnSpc>
                <a:spcPts val="2400"/>
              </a:lnSpc>
              <a:buNone/>
            </a:pPr>
            <a:r>
              <a:rPr lang="en-US" sz="2400">
                <a:solidFill>
                  <a:srgbClr val="E0D6DE"/>
                </a:solidFill>
                <a:ea typeface="Sora Medium" pitchFamily="34" charset="-122"/>
                <a:cs typeface="Sora Medium" pitchFamily="34" charset="-120"/>
              </a:rPr>
              <a:t>3</a:t>
            </a:r>
            <a:endParaRPr lang="en-US" sz="2400"/>
          </a:p>
        </p:txBody>
      </p:sp>
      <p:sp>
        <p:nvSpPr>
          <p:cNvPr id="18" name="Text 15"/>
          <p:cNvSpPr/>
          <p:nvPr/>
        </p:nvSpPr>
        <p:spPr>
          <a:xfrm>
            <a:off x="1396114" y="5832368"/>
            <a:ext cx="3076932" cy="318849"/>
          </a:xfrm>
          <a:prstGeom prst="rect">
            <a:avLst/>
          </a:prstGeom>
          <a:noFill/>
          <a:ln/>
        </p:spPr>
        <p:txBody>
          <a:bodyPr wrap="none" lIns="0" tIns="0" rIns="0" bIns="0" rtlCol="0" anchor="t"/>
          <a:lstStyle/>
          <a:p>
            <a:pPr marL="0" indent="0" algn="l">
              <a:lnSpc>
                <a:spcPts val="2500"/>
              </a:lnSpc>
              <a:buNone/>
            </a:pPr>
            <a:r>
              <a:rPr lang="en-US" sz="2000">
                <a:solidFill>
                  <a:srgbClr val="E0D6DE"/>
                </a:solidFill>
                <a:ea typeface="Sora Medium" pitchFamily="34" charset="-122"/>
                <a:cs typeface="Sora Medium" pitchFamily="34" charset="-120"/>
              </a:rPr>
              <a:t>Πλεονέκτημα Αλγορίθμου</a:t>
            </a:r>
            <a:endParaRPr lang="en-US" sz="2000"/>
          </a:p>
        </p:txBody>
      </p:sp>
      <p:sp>
        <p:nvSpPr>
          <p:cNvPr id="19" name="Text 16"/>
          <p:cNvSpPr/>
          <p:nvPr/>
        </p:nvSpPr>
        <p:spPr>
          <a:xfrm>
            <a:off x="854002" y="6325774"/>
            <a:ext cx="6127552" cy="980123"/>
          </a:xfrm>
          <a:prstGeom prst="rect">
            <a:avLst/>
          </a:prstGeom>
          <a:noFill/>
          <a:ln/>
        </p:spPr>
        <p:txBody>
          <a:bodyPr wrap="square" lIns="0" tIns="0" rIns="0" bIns="0" rtlCol="0" anchor="t"/>
          <a:lstStyle/>
          <a:p>
            <a:pPr marL="0" indent="0" algn="l">
              <a:lnSpc>
                <a:spcPts val="2550"/>
              </a:lnSpc>
              <a:buNone/>
            </a:pPr>
            <a:r>
              <a:rPr lang="en-US" sz="1600">
                <a:solidFill>
                  <a:srgbClr val="E0D6DE"/>
                </a:solidFill>
                <a:ea typeface="Noto Sans TC" pitchFamily="34" charset="-122"/>
                <a:cs typeface="Noto Sans TC" pitchFamily="34" charset="-120"/>
              </a:rPr>
              <a:t>Ο αλγόριθμος εξετάζει όλες τις κρίσιμες διατάξεις, συμπεριλαμβανομένων των διαχωρισμών L/S, διασφαλίζοντας έτσι μια πιο ολοκληρωμένη αξιολόγηση.</a:t>
            </a:r>
            <a:endParaRPr lang="en-US" sz="1600"/>
          </a:p>
        </p:txBody>
      </p:sp>
      <p:pic>
        <p:nvPicPr>
          <p:cNvPr id="21" name="Εικόνα 20" descr="Εικόνα που περιέχει κείμενο, στιγμιότυπο οθόνης, γραμματοσειρά, αριθμός&#10;&#10;Το περιεχόμενο που δημιουργείται από τεχνολογία AI ενδέχεται να είναι εσφαλμένο.">
            <a:extLst>
              <a:ext uri="{FF2B5EF4-FFF2-40B4-BE49-F238E27FC236}">
                <a16:creationId xmlns:a16="http://schemas.microsoft.com/office/drawing/2014/main" id="{C7E17E7F-5FBC-5E6F-0AD6-725E83C0668F}"/>
              </a:ext>
            </a:extLst>
          </p:cNvPr>
          <p:cNvPicPr>
            <a:picLocks noChangeAspect="1"/>
          </p:cNvPicPr>
          <p:nvPr/>
        </p:nvPicPr>
        <p:blipFill>
          <a:blip r:embed="rId3"/>
          <a:stretch>
            <a:fillRect/>
          </a:stretch>
        </p:blipFill>
        <p:spPr>
          <a:xfrm>
            <a:off x="6411310" y="2271324"/>
            <a:ext cx="8089759" cy="3867273"/>
          </a:xfrm>
          <a:prstGeom prst="rect">
            <a:avLst/>
          </a:prstGeom>
        </p:spPr>
      </p:pic>
      <p:pic>
        <p:nvPicPr>
          <p:cNvPr id="20" name="Εικόνα 19">
            <a:extLst>
              <a:ext uri="{FF2B5EF4-FFF2-40B4-BE49-F238E27FC236}">
                <a16:creationId xmlns:a16="http://schemas.microsoft.com/office/drawing/2014/main" id="{B9CA4ACF-BB1C-257C-8C5B-43DD57AA88F8}"/>
              </a:ext>
            </a:extLst>
          </p:cNvPr>
          <p:cNvPicPr>
            <a:picLocks noChangeAspect="1"/>
          </p:cNvPicPr>
          <p:nvPr/>
        </p:nvPicPr>
        <p:blipFill>
          <a:blip r:embed="rId4"/>
          <a:stretch>
            <a:fillRect/>
          </a:stretch>
        </p:blipFill>
        <p:spPr>
          <a:xfrm>
            <a:off x="1297343" y="2299367"/>
            <a:ext cx="3243884" cy="17537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2025" y="1623987"/>
            <a:ext cx="6408658" cy="566976"/>
          </a:xfrm>
          <a:prstGeom prst="rect">
            <a:avLst/>
          </a:prstGeom>
          <a:noFill/>
          <a:ln/>
        </p:spPr>
        <p:txBody>
          <a:bodyPr wrap="none" lIns="0" tIns="0" rIns="0" bIns="0" rtlCol="0" anchor="t"/>
          <a:lstStyle/>
          <a:p>
            <a:pPr marL="0" indent="0">
              <a:lnSpc>
                <a:spcPts val="4450"/>
              </a:lnSpc>
              <a:buNone/>
            </a:pPr>
            <a:r>
              <a:rPr lang="en-US" sz="4000">
                <a:solidFill>
                  <a:srgbClr val="97B8FF"/>
                </a:solidFill>
                <a:ea typeface="Sora Medium" pitchFamily="34" charset="-122"/>
                <a:cs typeface="Sora Medium" pitchFamily="34" charset="-120"/>
              </a:rPr>
              <a:t>Longest First (LF) Algorithm</a:t>
            </a:r>
            <a:endParaRPr lang="en-US" sz="4000"/>
          </a:p>
        </p:txBody>
      </p:sp>
      <p:pic>
        <p:nvPicPr>
          <p:cNvPr id="3" name="Image 0" descr="preencoded.png"/>
          <p:cNvPicPr>
            <a:picLocks noChangeAspect="1"/>
          </p:cNvPicPr>
          <p:nvPr/>
        </p:nvPicPr>
        <p:blipFill>
          <a:blip r:embed="rId3"/>
          <a:stretch>
            <a:fillRect/>
          </a:stretch>
        </p:blipFill>
        <p:spPr>
          <a:xfrm>
            <a:off x="2862379" y="2379992"/>
            <a:ext cx="2152055" cy="1916311"/>
          </a:xfrm>
          <a:prstGeom prst="rect">
            <a:avLst/>
          </a:prstGeom>
        </p:spPr>
      </p:pic>
      <p:sp>
        <p:nvSpPr>
          <p:cNvPr id="4" name="Text 1"/>
          <p:cNvSpPr/>
          <p:nvPr/>
        </p:nvSpPr>
        <p:spPr>
          <a:xfrm>
            <a:off x="3890426" y="2733907"/>
            <a:ext cx="95964" cy="362903"/>
          </a:xfrm>
          <a:prstGeom prst="rect">
            <a:avLst/>
          </a:prstGeom>
          <a:noFill/>
          <a:ln/>
        </p:spPr>
        <p:txBody>
          <a:bodyPr wrap="none" lIns="0" tIns="0" rIns="0" bIns="0" rtlCol="0" anchor="t"/>
          <a:lstStyle/>
          <a:p>
            <a:pPr marL="0" indent="0" algn="ctr">
              <a:lnSpc>
                <a:spcPts val="2850"/>
              </a:lnSpc>
              <a:buNone/>
            </a:pPr>
            <a:r>
              <a:rPr lang="en-US" sz="1750">
                <a:solidFill>
                  <a:srgbClr val="E0D6DE"/>
                </a:solidFill>
                <a:ea typeface="Sora Medium" pitchFamily="34" charset="-122"/>
                <a:cs typeface="Sora Medium" pitchFamily="34" charset="-120"/>
              </a:rPr>
              <a:t>1</a:t>
            </a:r>
            <a:endParaRPr lang="en-US" sz="1750"/>
          </a:p>
        </p:txBody>
      </p:sp>
      <p:sp>
        <p:nvSpPr>
          <p:cNvPr id="5" name="Text 2"/>
          <p:cNvSpPr/>
          <p:nvPr/>
        </p:nvSpPr>
        <p:spPr>
          <a:xfrm>
            <a:off x="5153717" y="2063774"/>
            <a:ext cx="2700814" cy="283488"/>
          </a:xfrm>
          <a:prstGeom prst="rect">
            <a:avLst/>
          </a:prstGeom>
          <a:noFill/>
          <a:ln/>
        </p:spPr>
        <p:txBody>
          <a:bodyPr wrap="none" lIns="0" tIns="0" rIns="0" bIns="0" rtlCol="0" anchor="t"/>
          <a:lstStyle/>
          <a:p>
            <a:pPr>
              <a:lnSpc>
                <a:spcPts val="3850"/>
              </a:lnSpc>
            </a:pPr>
            <a:r>
              <a:rPr lang="en-US" sz="3200" err="1">
                <a:solidFill>
                  <a:srgbClr val="97B8FF"/>
                </a:solidFill>
                <a:ea typeface="Sora Medium" pitchFamily="34" charset="-122"/>
                <a:cs typeface="Sora Medium" pitchFamily="34" charset="-120"/>
              </a:rPr>
              <a:t>Περιγρ</a:t>
            </a:r>
            <a:r>
              <a:rPr lang="en-US" sz="3200">
                <a:solidFill>
                  <a:srgbClr val="97B8FF"/>
                </a:solidFill>
                <a:ea typeface="Sora Medium" pitchFamily="34" charset="-122"/>
                <a:cs typeface="Sora Medium" pitchFamily="34" charset="-120"/>
              </a:rPr>
              <a:t>αφή Προβλήματος</a:t>
            </a:r>
            <a:endParaRPr lang="en-US" sz="3200"/>
          </a:p>
        </p:txBody>
      </p:sp>
      <p:sp>
        <p:nvSpPr>
          <p:cNvPr id="6" name="Text 3"/>
          <p:cNvSpPr/>
          <p:nvPr/>
        </p:nvSpPr>
        <p:spPr>
          <a:xfrm>
            <a:off x="5153717" y="2556288"/>
            <a:ext cx="8443367" cy="1546676"/>
          </a:xfrm>
          <a:prstGeom prst="rect">
            <a:avLst/>
          </a:prstGeom>
          <a:noFill/>
          <a:ln/>
        </p:spPr>
        <p:txBody>
          <a:bodyPr wrap="square" lIns="0" tIns="0" rIns="0" bIns="0" rtlCol="0" anchor="t"/>
          <a:lstStyle/>
          <a:p>
            <a:pPr marL="0" indent="0" algn="l">
              <a:lnSpc>
                <a:spcPts val="2250"/>
              </a:lnSpc>
              <a:buNone/>
            </a:pPr>
            <a:r>
              <a:rPr lang="el-GR">
                <a:solidFill>
                  <a:schemeClr val="bg1"/>
                </a:solidFill>
              </a:rPr>
              <a:t>Το πρόβλημα αφορά τον χρονοπρογραμματισμό διαγνωστικών δοκιμών σε πολυϋπολογιστικά συστήματα. Αυτές οι δοκιμές χρησιμοποιούνται για την ανίχνευση σφαλμάτων και μπορούν να αναπαρασταθούν ως γράφος.</a:t>
            </a:r>
          </a:p>
          <a:p>
            <a:pPr marL="285750" indent="-285750" algn="l">
              <a:lnSpc>
                <a:spcPts val="2250"/>
              </a:lnSpc>
              <a:buFont typeface="Arial" panose="020B0604020202020204" pitchFamily="34" charset="0"/>
              <a:buChar char="•"/>
            </a:pPr>
            <a:r>
              <a:rPr lang="el-GR">
                <a:solidFill>
                  <a:schemeClr val="bg1"/>
                </a:solidFill>
              </a:rPr>
              <a:t>Οι κόμβοι αναπαριστούν τις μηχανές εκτέλεσης.</a:t>
            </a:r>
          </a:p>
          <a:p>
            <a:pPr marL="285750" indent="-285750" algn="l">
              <a:lnSpc>
                <a:spcPts val="2250"/>
              </a:lnSpc>
              <a:buFont typeface="Arial" panose="020B0604020202020204" pitchFamily="34" charset="0"/>
              <a:buChar char="•"/>
            </a:pPr>
            <a:r>
              <a:rPr lang="el-GR">
                <a:solidFill>
                  <a:schemeClr val="bg1"/>
                </a:solidFill>
              </a:rPr>
              <a:t>Οι ακμές αναπαριστούν τις εργασίες( δοκιμές) , καθεμία με έναν συγκεκριμένο χρόνο εκτέλεσης.</a:t>
            </a:r>
            <a:endParaRPr lang="en-US">
              <a:solidFill>
                <a:schemeClr val="bg1"/>
              </a:solidFill>
            </a:endParaRPr>
          </a:p>
        </p:txBody>
      </p:sp>
      <p:sp>
        <p:nvSpPr>
          <p:cNvPr id="7" name="Shape 4"/>
          <p:cNvSpPr/>
          <p:nvPr/>
        </p:nvSpPr>
        <p:spPr>
          <a:xfrm>
            <a:off x="5153717" y="4284873"/>
            <a:ext cx="8615482" cy="11430"/>
          </a:xfrm>
          <a:prstGeom prst="roundRect">
            <a:avLst>
              <a:gd name="adj" fmla="val 238139"/>
            </a:avLst>
          </a:prstGeom>
          <a:solidFill>
            <a:srgbClr val="3F3F44"/>
          </a:solidFill>
          <a:ln/>
        </p:spPr>
        <p:txBody>
          <a:bodyPr/>
          <a:lstStyle/>
          <a:p>
            <a:endParaRPr lang="el-GR"/>
          </a:p>
        </p:txBody>
      </p:sp>
      <p:pic>
        <p:nvPicPr>
          <p:cNvPr id="8" name="Image 1" descr="preencoded.png"/>
          <p:cNvPicPr>
            <a:picLocks noChangeAspect="1"/>
          </p:cNvPicPr>
          <p:nvPr/>
        </p:nvPicPr>
        <p:blipFill>
          <a:blip r:embed="rId4"/>
          <a:stretch>
            <a:fillRect/>
          </a:stretch>
        </p:blipFill>
        <p:spPr>
          <a:xfrm>
            <a:off x="1786351" y="4353487"/>
            <a:ext cx="4304109" cy="1916311"/>
          </a:xfrm>
          <a:prstGeom prst="rect">
            <a:avLst/>
          </a:prstGeom>
        </p:spPr>
      </p:pic>
      <p:sp>
        <p:nvSpPr>
          <p:cNvPr id="9" name="Text 5"/>
          <p:cNvSpPr/>
          <p:nvPr/>
        </p:nvSpPr>
        <p:spPr>
          <a:xfrm>
            <a:off x="3890426" y="4511519"/>
            <a:ext cx="141327" cy="362903"/>
          </a:xfrm>
          <a:prstGeom prst="rect">
            <a:avLst/>
          </a:prstGeom>
          <a:noFill/>
          <a:ln/>
        </p:spPr>
        <p:txBody>
          <a:bodyPr wrap="none" lIns="0" tIns="0" rIns="0" bIns="0" rtlCol="0" anchor="t"/>
          <a:lstStyle/>
          <a:p>
            <a:pPr marL="0" indent="0" algn="ctr">
              <a:lnSpc>
                <a:spcPts val="2850"/>
              </a:lnSpc>
              <a:buNone/>
            </a:pPr>
            <a:r>
              <a:rPr lang="en-US" sz="1750">
                <a:solidFill>
                  <a:srgbClr val="E0D6DE"/>
                </a:solidFill>
                <a:ea typeface="Sora Medium" pitchFamily="34" charset="-122"/>
                <a:cs typeface="Sora Medium" pitchFamily="34" charset="-120"/>
              </a:rPr>
              <a:t>2</a:t>
            </a:r>
            <a:endParaRPr lang="en-US" sz="1750"/>
          </a:p>
        </p:txBody>
      </p:sp>
      <p:sp>
        <p:nvSpPr>
          <p:cNvPr id="10" name="Text 6"/>
          <p:cNvSpPr/>
          <p:nvPr/>
        </p:nvSpPr>
        <p:spPr>
          <a:xfrm>
            <a:off x="5985690" y="4642740"/>
            <a:ext cx="2268260" cy="283488"/>
          </a:xfrm>
          <a:prstGeom prst="rect">
            <a:avLst/>
          </a:prstGeom>
          <a:noFill/>
          <a:ln/>
        </p:spPr>
        <p:txBody>
          <a:bodyPr wrap="none" lIns="0" tIns="0" rIns="0" bIns="0" rtlCol="0" anchor="t"/>
          <a:lstStyle/>
          <a:p>
            <a:pPr marL="0" indent="0">
              <a:lnSpc>
                <a:spcPts val="3050"/>
              </a:lnSpc>
              <a:buNone/>
            </a:pPr>
            <a:r>
              <a:rPr lang="en-US" sz="3200" err="1">
                <a:solidFill>
                  <a:srgbClr val="97B8FF"/>
                </a:solidFill>
                <a:ea typeface="Sora Medium" pitchFamily="34" charset="-122"/>
                <a:cs typeface="Sora Medium" pitchFamily="34" charset="-120"/>
              </a:rPr>
              <a:t>Περιορισμοί</a:t>
            </a:r>
            <a:r>
              <a:rPr lang="en-US" sz="3200">
                <a:solidFill>
                  <a:srgbClr val="97B8FF"/>
                </a:solidFill>
                <a:ea typeface="Sora Medium" pitchFamily="34" charset="-122"/>
                <a:cs typeface="Sora Medium" pitchFamily="34" charset="-120"/>
              </a:rPr>
              <a:t>:</a:t>
            </a:r>
            <a:endParaRPr lang="en-US" sz="3200"/>
          </a:p>
        </p:txBody>
      </p:sp>
      <p:sp>
        <p:nvSpPr>
          <p:cNvPr id="11" name="Text 7"/>
          <p:cNvSpPr/>
          <p:nvPr/>
        </p:nvSpPr>
        <p:spPr>
          <a:xfrm>
            <a:off x="5985690" y="5125063"/>
            <a:ext cx="7267218" cy="580549"/>
          </a:xfrm>
          <a:prstGeom prst="rect">
            <a:avLst/>
          </a:prstGeom>
          <a:noFill/>
          <a:ln/>
        </p:spPr>
        <p:txBody>
          <a:bodyPr wrap="square" lIns="0" tIns="0" rIns="0" bIns="0" rtlCol="0" anchor="t"/>
          <a:lstStyle/>
          <a:p>
            <a:pPr marL="0" indent="0" algn="l">
              <a:lnSpc>
                <a:spcPts val="2250"/>
              </a:lnSpc>
              <a:buNone/>
            </a:pPr>
            <a:r>
              <a:rPr lang="en-US">
                <a:solidFill>
                  <a:srgbClr val="E0D6DE"/>
                </a:solidFill>
                <a:ea typeface="Noto Sans TC" pitchFamily="34" charset="-122"/>
                <a:cs typeface="Noto Sans TC" pitchFamily="34" charset="-120"/>
              </a:rPr>
              <a:t>Κάθε μ</a:t>
            </a:r>
            <a:r>
              <a:rPr lang="el-GR">
                <a:solidFill>
                  <a:srgbClr val="E0D6DE"/>
                </a:solidFill>
                <a:ea typeface="Noto Sans TC" pitchFamily="34" charset="-122"/>
                <a:cs typeface="Noto Sans TC" pitchFamily="34" charset="-120"/>
              </a:rPr>
              <a:t>ηχανή</a:t>
            </a:r>
            <a:r>
              <a:rPr lang="en-US">
                <a:solidFill>
                  <a:srgbClr val="E0D6DE"/>
                </a:solidFill>
                <a:ea typeface="Noto Sans TC" pitchFamily="34" charset="-122"/>
                <a:cs typeface="Noto Sans TC" pitchFamily="34" charset="-120"/>
              </a:rPr>
              <a:t> μπορεί να εκτελεί μία μόνο </a:t>
            </a:r>
            <a:r>
              <a:rPr lang="el-GR">
                <a:solidFill>
                  <a:srgbClr val="E0D6DE"/>
                </a:solidFill>
                <a:ea typeface="Noto Sans TC" pitchFamily="34" charset="-122"/>
                <a:cs typeface="Noto Sans TC" pitchFamily="34" charset="-120"/>
              </a:rPr>
              <a:t>εργασία</a:t>
            </a:r>
            <a:r>
              <a:rPr lang="en-US">
                <a:solidFill>
                  <a:srgbClr val="E0D6DE"/>
                </a:solidFill>
                <a:ea typeface="Noto Sans TC" pitchFamily="34" charset="-122"/>
                <a:cs typeface="Noto Sans TC" pitchFamily="34" charset="-120"/>
              </a:rPr>
              <a:t> τη φορά και πρέπει να ολοκληρώνεται χωρίς </a:t>
            </a:r>
            <a:r>
              <a:rPr lang="el-GR">
                <a:solidFill>
                  <a:srgbClr val="E0D6DE"/>
                </a:solidFill>
                <a:ea typeface="Noto Sans TC" pitchFamily="34" charset="-122"/>
                <a:cs typeface="Noto Sans TC" pitchFamily="34" charset="-120"/>
              </a:rPr>
              <a:t>να </a:t>
            </a:r>
            <a:r>
              <a:rPr lang="en-US">
                <a:solidFill>
                  <a:srgbClr val="E0D6DE"/>
                </a:solidFill>
                <a:ea typeface="Noto Sans TC" pitchFamily="34" charset="-122"/>
                <a:cs typeface="Noto Sans TC" pitchFamily="34" charset="-120"/>
              </a:rPr>
              <a:t>διακοπ</a:t>
            </a:r>
            <a:r>
              <a:rPr lang="el-GR">
                <a:solidFill>
                  <a:srgbClr val="E0D6DE"/>
                </a:solidFill>
                <a:ea typeface="Noto Sans TC" pitchFamily="34" charset="-122"/>
                <a:cs typeface="Noto Sans TC" pitchFamily="34" charset="-120"/>
              </a:rPr>
              <a:t>εί</a:t>
            </a:r>
            <a:r>
              <a:rPr lang="en-US">
                <a:solidFill>
                  <a:srgbClr val="E0D6DE"/>
                </a:solidFill>
                <a:ea typeface="Noto Sans TC" pitchFamily="34" charset="-122"/>
                <a:cs typeface="Noto Sans TC" pitchFamily="34" charset="-120"/>
              </a:rPr>
              <a:t>.</a:t>
            </a:r>
            <a:endParaRPr lang="en-US"/>
          </a:p>
        </p:txBody>
      </p:sp>
      <p:sp>
        <p:nvSpPr>
          <p:cNvPr id="12" name="Shape 8"/>
          <p:cNvSpPr/>
          <p:nvPr/>
        </p:nvSpPr>
        <p:spPr>
          <a:xfrm>
            <a:off x="6251853" y="6257748"/>
            <a:ext cx="7539395" cy="11430"/>
          </a:xfrm>
          <a:prstGeom prst="roundRect">
            <a:avLst>
              <a:gd name="adj" fmla="val 238139"/>
            </a:avLst>
          </a:prstGeom>
          <a:solidFill>
            <a:srgbClr val="3F3F44"/>
          </a:solidFill>
          <a:ln/>
        </p:spPr>
        <p:txBody>
          <a:bodyPr/>
          <a:lstStyle/>
          <a:p>
            <a:endParaRPr lang="el-GR"/>
          </a:p>
        </p:txBody>
      </p:sp>
      <p:pic>
        <p:nvPicPr>
          <p:cNvPr id="13" name="Image 2" descr="preencoded.png"/>
          <p:cNvPicPr>
            <a:picLocks noChangeAspect="1"/>
          </p:cNvPicPr>
          <p:nvPr/>
        </p:nvPicPr>
        <p:blipFill>
          <a:blip r:embed="rId5"/>
          <a:stretch>
            <a:fillRect/>
          </a:stretch>
        </p:blipFill>
        <p:spPr>
          <a:xfrm>
            <a:off x="710328" y="6326982"/>
            <a:ext cx="6456164" cy="1916311"/>
          </a:xfrm>
          <a:prstGeom prst="rect">
            <a:avLst/>
          </a:prstGeom>
        </p:spPr>
      </p:pic>
      <p:sp>
        <p:nvSpPr>
          <p:cNvPr id="14" name="Text 9"/>
          <p:cNvSpPr/>
          <p:nvPr/>
        </p:nvSpPr>
        <p:spPr>
          <a:xfrm>
            <a:off x="3868101" y="6511707"/>
            <a:ext cx="140613" cy="362903"/>
          </a:xfrm>
          <a:prstGeom prst="rect">
            <a:avLst/>
          </a:prstGeom>
          <a:noFill/>
          <a:ln/>
        </p:spPr>
        <p:txBody>
          <a:bodyPr wrap="none" lIns="0" tIns="0" rIns="0" bIns="0" rtlCol="0" anchor="t"/>
          <a:lstStyle/>
          <a:p>
            <a:pPr marL="0" indent="0" algn="ctr">
              <a:lnSpc>
                <a:spcPts val="2850"/>
              </a:lnSpc>
              <a:buNone/>
            </a:pPr>
            <a:r>
              <a:rPr lang="en-US" sz="1750">
                <a:solidFill>
                  <a:srgbClr val="E0D6DE"/>
                </a:solidFill>
                <a:ea typeface="Sora Medium" pitchFamily="34" charset="-122"/>
                <a:cs typeface="Sora Medium" pitchFamily="34" charset="-120"/>
              </a:rPr>
              <a:t>3</a:t>
            </a:r>
            <a:endParaRPr lang="en-US" sz="1750"/>
          </a:p>
        </p:txBody>
      </p:sp>
      <p:sp>
        <p:nvSpPr>
          <p:cNvPr id="15" name="Text 10"/>
          <p:cNvSpPr/>
          <p:nvPr/>
        </p:nvSpPr>
        <p:spPr>
          <a:xfrm>
            <a:off x="6986840" y="6551414"/>
            <a:ext cx="2268260" cy="283488"/>
          </a:xfrm>
          <a:prstGeom prst="rect">
            <a:avLst/>
          </a:prstGeom>
          <a:noFill/>
          <a:ln/>
        </p:spPr>
        <p:txBody>
          <a:bodyPr wrap="none" lIns="0" tIns="0" rIns="0" bIns="0" rtlCol="0" anchor="t"/>
          <a:lstStyle/>
          <a:p>
            <a:pPr marL="0" indent="0">
              <a:lnSpc>
                <a:spcPts val="3050"/>
              </a:lnSpc>
              <a:buNone/>
            </a:pPr>
            <a:r>
              <a:rPr lang="en-US" sz="3200" err="1">
                <a:solidFill>
                  <a:srgbClr val="97B8FF"/>
                </a:solidFill>
                <a:ea typeface="Sora Medium" pitchFamily="34" charset="-122"/>
                <a:cs typeface="Sora Medium" pitchFamily="34" charset="-120"/>
              </a:rPr>
              <a:t>Στόχος</a:t>
            </a:r>
            <a:r>
              <a:rPr lang="en-US" sz="3200">
                <a:solidFill>
                  <a:srgbClr val="97B8FF"/>
                </a:solidFill>
                <a:ea typeface="Sora Medium" pitchFamily="34" charset="-122"/>
                <a:cs typeface="Sora Medium" pitchFamily="34" charset="-120"/>
              </a:rPr>
              <a:t>:</a:t>
            </a:r>
            <a:endParaRPr lang="en-US" sz="3200"/>
          </a:p>
        </p:txBody>
      </p:sp>
      <p:sp>
        <p:nvSpPr>
          <p:cNvPr id="16" name="Text 11"/>
          <p:cNvSpPr/>
          <p:nvPr/>
        </p:nvSpPr>
        <p:spPr>
          <a:xfrm>
            <a:off x="7022589" y="7043928"/>
            <a:ext cx="6191250" cy="580549"/>
          </a:xfrm>
          <a:prstGeom prst="rect">
            <a:avLst/>
          </a:prstGeom>
          <a:noFill/>
          <a:ln/>
        </p:spPr>
        <p:txBody>
          <a:bodyPr wrap="square" lIns="0" tIns="0" rIns="0" bIns="0" rtlCol="0" anchor="t"/>
          <a:lstStyle/>
          <a:p>
            <a:pPr marL="0" indent="0" algn="l">
              <a:lnSpc>
                <a:spcPts val="2250"/>
              </a:lnSpc>
              <a:buNone/>
            </a:pPr>
            <a:r>
              <a:rPr lang="en-US">
                <a:solidFill>
                  <a:srgbClr val="E0D6DE"/>
                </a:solidFill>
                <a:ea typeface="Noto Sans TC" pitchFamily="34" charset="-122"/>
                <a:cs typeface="Noto Sans TC" pitchFamily="34" charset="-120"/>
              </a:rPr>
              <a:t>Να ελαχιστοποιηθεί ο συνολικό</a:t>
            </a:r>
            <a:r>
              <a:rPr lang="el-GR">
                <a:solidFill>
                  <a:srgbClr val="E0D6DE"/>
                </a:solidFill>
                <a:ea typeface="Noto Sans TC" pitchFamily="34" charset="-122"/>
                <a:cs typeface="Noto Sans TC" pitchFamily="34" charset="-120"/>
              </a:rPr>
              <a:t>ς</a:t>
            </a:r>
            <a:r>
              <a:rPr lang="en-US">
                <a:solidFill>
                  <a:srgbClr val="E0D6DE"/>
                </a:solidFill>
                <a:ea typeface="Noto Sans TC" pitchFamily="34" charset="-122"/>
                <a:cs typeface="Noto Sans TC" pitchFamily="34" charset="-120"/>
              </a:rPr>
              <a:t> χρόνο</a:t>
            </a:r>
            <a:r>
              <a:rPr lang="el-GR">
                <a:solidFill>
                  <a:srgbClr val="E0D6DE"/>
                </a:solidFill>
                <a:ea typeface="Noto Sans TC" pitchFamily="34" charset="-122"/>
                <a:cs typeface="Noto Sans TC" pitchFamily="34" charset="-120"/>
              </a:rPr>
              <a:t>ς</a:t>
            </a:r>
            <a:r>
              <a:rPr lang="en-US">
                <a:solidFill>
                  <a:srgbClr val="E0D6DE"/>
                </a:solidFill>
                <a:ea typeface="Noto Sans TC" pitchFamily="34" charset="-122"/>
                <a:cs typeface="Noto Sans TC" pitchFamily="34" charset="-120"/>
              </a:rPr>
              <a:t> ολοκλήρωσης (makespan) των </a:t>
            </a:r>
            <a:r>
              <a:rPr lang="el-GR">
                <a:solidFill>
                  <a:srgbClr val="E0D6DE"/>
                </a:solidFill>
                <a:ea typeface="Noto Sans TC" pitchFamily="34" charset="-122"/>
                <a:cs typeface="Noto Sans TC" pitchFamily="34" charset="-120"/>
              </a:rPr>
              <a:t>εργασιών</a:t>
            </a:r>
            <a:r>
              <a:rPr lang="en-US">
                <a:solidFill>
                  <a:srgbClr val="E0D6DE"/>
                </a:solidFill>
                <a:ea typeface="Noto Sans TC" pitchFamily="34" charset="-122"/>
                <a:cs typeface="Noto Sans TC" pitchFamily="34" charset="-120"/>
              </a:rPr>
              <a:t>.</a:t>
            </a:r>
            <a:endParaRPr lang="en-US"/>
          </a:p>
        </p:txBody>
      </p:sp>
      <p:pic>
        <p:nvPicPr>
          <p:cNvPr id="18" name="Image 0" descr="preencoded.png">
            <a:extLst>
              <a:ext uri="{FF2B5EF4-FFF2-40B4-BE49-F238E27FC236}">
                <a16:creationId xmlns:a16="http://schemas.microsoft.com/office/drawing/2014/main" id="{E3FC8069-BB96-06D8-3755-3021214514FD}"/>
              </a:ext>
            </a:extLst>
          </p:cNvPr>
          <p:cNvPicPr>
            <a:picLocks noChangeAspect="1"/>
          </p:cNvPicPr>
          <p:nvPr/>
        </p:nvPicPr>
        <p:blipFill>
          <a:blip r:embed="rId6"/>
          <a:stretch>
            <a:fillRect/>
          </a:stretch>
        </p:blipFill>
        <p:spPr>
          <a:xfrm>
            <a:off x="0" y="0"/>
            <a:ext cx="14630400" cy="16239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814909" y="378440"/>
            <a:ext cx="10003869" cy="599003"/>
          </a:xfrm>
          <a:prstGeom prst="rect">
            <a:avLst/>
          </a:prstGeom>
          <a:noFill/>
          <a:ln/>
        </p:spPr>
        <p:txBody>
          <a:bodyPr wrap="none" lIns="0" tIns="0" rIns="0" bIns="0" rtlCol="0" anchor="t"/>
          <a:lstStyle/>
          <a:p>
            <a:pPr marL="0" indent="0">
              <a:lnSpc>
                <a:spcPts val="4700"/>
              </a:lnSpc>
              <a:buNone/>
            </a:pPr>
            <a:r>
              <a:rPr lang="en-US" sz="3750">
                <a:solidFill>
                  <a:srgbClr val="97B8FF"/>
                </a:solidFill>
                <a:ea typeface="Sora Medium" pitchFamily="34" charset="-122"/>
                <a:cs typeface="Sora Medium" pitchFamily="34" charset="-120"/>
              </a:rPr>
              <a:t>Διαδικασία Κατασκευή</a:t>
            </a:r>
            <a:r>
              <a:rPr lang="el-GR" sz="3750">
                <a:solidFill>
                  <a:srgbClr val="97B8FF"/>
                </a:solidFill>
                <a:ea typeface="Sora Medium" pitchFamily="34" charset="-122"/>
                <a:cs typeface="Sora Medium" pitchFamily="34" charset="-120"/>
              </a:rPr>
              <a:t>ς</a:t>
            </a:r>
            <a:r>
              <a:rPr lang="en-US" sz="3750">
                <a:solidFill>
                  <a:srgbClr val="97B8FF"/>
                </a:solidFill>
                <a:ea typeface="Sora Medium" pitchFamily="34" charset="-122"/>
                <a:cs typeface="Sora Medium" pitchFamily="34" charset="-120"/>
              </a:rPr>
              <a:t> του LF Algorithm</a:t>
            </a:r>
            <a:endParaRPr lang="en-US" sz="3750"/>
          </a:p>
        </p:txBody>
      </p:sp>
      <p:sp>
        <p:nvSpPr>
          <p:cNvPr id="3" name="Text 1"/>
          <p:cNvSpPr/>
          <p:nvPr/>
        </p:nvSpPr>
        <p:spPr>
          <a:xfrm>
            <a:off x="670798" y="1413510"/>
            <a:ext cx="4849416" cy="479227"/>
          </a:xfrm>
          <a:prstGeom prst="rect">
            <a:avLst/>
          </a:prstGeom>
          <a:noFill/>
          <a:ln/>
        </p:spPr>
        <p:txBody>
          <a:bodyPr wrap="none" lIns="0" tIns="0" rIns="0" bIns="0" rtlCol="0" anchor="t"/>
          <a:lstStyle/>
          <a:p>
            <a:pPr marL="0" indent="0">
              <a:lnSpc>
                <a:spcPts val="3750"/>
              </a:lnSpc>
              <a:buNone/>
            </a:pPr>
            <a:r>
              <a:rPr lang="en-US" sz="3000" err="1">
                <a:solidFill>
                  <a:srgbClr val="97B8FF"/>
                </a:solidFill>
                <a:ea typeface="Sora Medium" pitchFamily="34" charset="-122"/>
                <a:cs typeface="Sora Medium" pitchFamily="34" charset="-120"/>
              </a:rPr>
              <a:t>Φάση</a:t>
            </a:r>
            <a:r>
              <a:rPr lang="en-US" sz="3000">
                <a:solidFill>
                  <a:srgbClr val="97B8FF"/>
                </a:solidFill>
                <a:ea typeface="Sora Medium" pitchFamily="34" charset="-122"/>
                <a:cs typeface="Sora Medium" pitchFamily="34" charset="-120"/>
              </a:rPr>
              <a:t> 1: Τα</a:t>
            </a:r>
            <a:r>
              <a:rPr lang="en-US" sz="3000" err="1">
                <a:solidFill>
                  <a:srgbClr val="97B8FF"/>
                </a:solidFill>
                <a:ea typeface="Sora Medium" pitchFamily="34" charset="-122"/>
                <a:cs typeface="Sora Medium" pitchFamily="34" charset="-120"/>
              </a:rPr>
              <a:t>ξινόμηση</a:t>
            </a:r>
            <a:r>
              <a:rPr lang="en-US" sz="3000">
                <a:solidFill>
                  <a:srgbClr val="97B8FF"/>
                </a:solidFill>
                <a:ea typeface="Sora Medium" pitchFamily="34" charset="-122"/>
                <a:cs typeface="Sora Medium" pitchFamily="34" charset="-120"/>
              </a:rPr>
              <a:t> Ακμών</a:t>
            </a:r>
            <a:endParaRPr lang="en-US" sz="3000"/>
          </a:p>
        </p:txBody>
      </p:sp>
      <p:sp>
        <p:nvSpPr>
          <p:cNvPr id="4" name="Text 2"/>
          <p:cNvSpPr/>
          <p:nvPr/>
        </p:nvSpPr>
        <p:spPr>
          <a:xfrm>
            <a:off x="670798" y="2180153"/>
            <a:ext cx="13288804" cy="613410"/>
          </a:xfrm>
          <a:prstGeom prst="rect">
            <a:avLst/>
          </a:prstGeom>
          <a:noFill/>
          <a:ln/>
        </p:spPr>
        <p:txBody>
          <a:bodyPr wrap="square" lIns="0" tIns="0" rIns="0" bIns="0" rtlCol="0" anchor="t"/>
          <a:lstStyle/>
          <a:p>
            <a:pPr marL="0" indent="0">
              <a:lnSpc>
                <a:spcPts val="2400"/>
              </a:lnSpc>
              <a:buNone/>
            </a:pPr>
            <a:r>
              <a:rPr lang="en-US">
                <a:solidFill>
                  <a:srgbClr val="E0D6DE"/>
                </a:solidFill>
                <a:ea typeface="Noto Sans TC" pitchFamily="34" charset="-122"/>
                <a:cs typeface="Noto Sans TC" pitchFamily="34" charset="-120"/>
              </a:rPr>
              <a:t>Συγκεντρώνουμε όλες τις </a:t>
            </a:r>
            <a:r>
              <a:rPr lang="el-GR">
                <a:solidFill>
                  <a:srgbClr val="E0D6DE"/>
                </a:solidFill>
                <a:ea typeface="Noto Sans TC" pitchFamily="34" charset="-122"/>
                <a:cs typeface="Noto Sans TC" pitchFamily="34" charset="-120"/>
              </a:rPr>
              <a:t>εργασίες</a:t>
            </a:r>
            <a:r>
              <a:rPr lang="en-US">
                <a:solidFill>
                  <a:srgbClr val="E0D6DE"/>
                </a:solidFill>
                <a:ea typeface="Noto Sans TC" pitchFamily="34" charset="-122"/>
                <a:cs typeface="Noto Sans TC" pitchFamily="34" charset="-120"/>
              </a:rPr>
              <a:t> και τις ταξινομούμε σε φθίνουσα σειρά βάσει του χρόνου εκτέλεσης, έτσι ώστε οι </a:t>
            </a:r>
            <a:r>
              <a:rPr lang="el-GR">
                <a:solidFill>
                  <a:srgbClr val="E0D6DE"/>
                </a:solidFill>
                <a:ea typeface="Noto Sans TC" pitchFamily="34" charset="-122"/>
                <a:cs typeface="Noto Sans TC" pitchFamily="34" charset="-120"/>
              </a:rPr>
              <a:t>εργασίες</a:t>
            </a:r>
            <a:r>
              <a:rPr lang="en-US">
                <a:solidFill>
                  <a:srgbClr val="E0D6DE"/>
                </a:solidFill>
                <a:ea typeface="Noto Sans TC" pitchFamily="34" charset="-122"/>
                <a:cs typeface="Noto Sans TC" pitchFamily="34" charset="-120"/>
              </a:rPr>
              <a:t> με τη μεγαλύτερη διάρκεια να προγραμματίζονται πρώτες.</a:t>
            </a:r>
            <a:endParaRPr lang="en-US"/>
          </a:p>
        </p:txBody>
      </p:sp>
      <p:sp>
        <p:nvSpPr>
          <p:cNvPr id="5" name="Text 3"/>
          <p:cNvSpPr/>
          <p:nvPr/>
        </p:nvSpPr>
        <p:spPr>
          <a:xfrm>
            <a:off x="670798" y="3080980"/>
            <a:ext cx="6436519" cy="479227"/>
          </a:xfrm>
          <a:prstGeom prst="rect">
            <a:avLst/>
          </a:prstGeom>
          <a:noFill/>
          <a:ln/>
        </p:spPr>
        <p:txBody>
          <a:bodyPr wrap="none" lIns="0" tIns="0" rIns="0" bIns="0" rtlCol="0" anchor="t"/>
          <a:lstStyle/>
          <a:p>
            <a:pPr marL="0" indent="0">
              <a:lnSpc>
                <a:spcPts val="3750"/>
              </a:lnSpc>
              <a:buNone/>
            </a:pPr>
            <a:r>
              <a:rPr lang="en-US" sz="3000">
                <a:solidFill>
                  <a:srgbClr val="97B8FF"/>
                </a:solidFill>
                <a:ea typeface="Sora Medium" pitchFamily="34" charset="-122"/>
                <a:cs typeface="Sora Medium" pitchFamily="34" charset="-120"/>
              </a:rPr>
              <a:t>Φάση 2: Προγραμματισμός Δοκιμών</a:t>
            </a:r>
            <a:endParaRPr lang="en-US" sz="3000"/>
          </a:p>
        </p:txBody>
      </p:sp>
      <p:sp>
        <p:nvSpPr>
          <p:cNvPr id="6" name="Text 4"/>
          <p:cNvSpPr/>
          <p:nvPr/>
        </p:nvSpPr>
        <p:spPr>
          <a:xfrm>
            <a:off x="670798" y="3847624"/>
            <a:ext cx="13288804" cy="613410"/>
          </a:xfrm>
          <a:prstGeom prst="rect">
            <a:avLst/>
          </a:prstGeom>
          <a:noFill/>
          <a:ln/>
        </p:spPr>
        <p:txBody>
          <a:bodyPr wrap="square" lIns="0" tIns="0" rIns="0" bIns="0" rtlCol="0" anchor="t"/>
          <a:lstStyle/>
          <a:p>
            <a:pPr marL="342900" indent="-342900">
              <a:lnSpc>
                <a:spcPts val="2400"/>
              </a:lnSpc>
              <a:buSzPct val="100000"/>
              <a:buFont typeface="+mj-lt"/>
              <a:buAutoNum type="arabicPeriod"/>
            </a:pPr>
            <a:r>
              <a:rPr lang="en-US">
                <a:solidFill>
                  <a:srgbClr val="E0D6DE"/>
                </a:solidFill>
                <a:ea typeface="Noto Sans TC" pitchFamily="34" charset="-122"/>
                <a:cs typeface="Noto Sans TC" pitchFamily="34" charset="-120"/>
              </a:rPr>
              <a:t>Ξεκινώντας από τη </a:t>
            </a:r>
            <a:r>
              <a:rPr lang="el-GR">
                <a:solidFill>
                  <a:srgbClr val="E0D6DE"/>
                </a:solidFill>
                <a:ea typeface="Noto Sans TC" pitchFamily="34" charset="-122"/>
                <a:cs typeface="Noto Sans TC" pitchFamily="34" charset="-120"/>
              </a:rPr>
              <a:t>εργασία</a:t>
            </a:r>
            <a:r>
              <a:rPr lang="en-US">
                <a:solidFill>
                  <a:srgbClr val="E0D6DE"/>
                </a:solidFill>
                <a:ea typeface="Noto Sans TC" pitchFamily="34" charset="-122"/>
                <a:cs typeface="Noto Sans TC" pitchFamily="34" charset="-120"/>
              </a:rPr>
              <a:t> με τη μεγαλύτερη διάρκεια, αναζητούμε το πρώτο διαθέσιμο χρονικό διάστημα για την εκτέλεσή της, λαμβάνοντας υπόψη ότι οι κόμβοι που συμμετέχουν στη </a:t>
            </a:r>
            <a:r>
              <a:rPr lang="el-GR">
                <a:solidFill>
                  <a:srgbClr val="E0D6DE"/>
                </a:solidFill>
                <a:ea typeface="Noto Sans TC" pitchFamily="34" charset="-122"/>
                <a:cs typeface="Noto Sans TC" pitchFamily="34" charset="-120"/>
              </a:rPr>
              <a:t>εργασία</a:t>
            </a:r>
            <a:r>
              <a:rPr lang="en-US">
                <a:solidFill>
                  <a:srgbClr val="E0D6DE"/>
                </a:solidFill>
                <a:ea typeface="Noto Sans TC" pitchFamily="34" charset="-122"/>
                <a:cs typeface="Noto Sans TC" pitchFamily="34" charset="-120"/>
              </a:rPr>
              <a:t> δεν πρέπει να είναι ήδη απασχολημένοι.</a:t>
            </a:r>
            <a:endParaRPr lang="en-US"/>
          </a:p>
        </p:txBody>
      </p:sp>
      <p:sp>
        <p:nvSpPr>
          <p:cNvPr id="7" name="Text 5"/>
          <p:cNvSpPr/>
          <p:nvPr/>
        </p:nvSpPr>
        <p:spPr>
          <a:xfrm>
            <a:off x="670798" y="4634601"/>
            <a:ext cx="13288804" cy="613410"/>
          </a:xfrm>
          <a:prstGeom prst="rect">
            <a:avLst/>
          </a:prstGeom>
          <a:noFill/>
          <a:ln/>
        </p:spPr>
        <p:txBody>
          <a:bodyPr wrap="square" lIns="0" tIns="0" rIns="0" bIns="0" rtlCol="0" anchor="t"/>
          <a:lstStyle/>
          <a:p>
            <a:pPr marL="342900" indent="-342900">
              <a:lnSpc>
                <a:spcPts val="2400"/>
              </a:lnSpc>
              <a:buSzPct val="100000"/>
              <a:buFont typeface="+mj-lt"/>
              <a:buAutoNum type="arabicPeriod" startAt="2"/>
            </a:pPr>
            <a:r>
              <a:rPr lang="en-US">
                <a:solidFill>
                  <a:srgbClr val="E0D6DE"/>
                </a:solidFill>
                <a:ea typeface="Noto Sans TC" pitchFamily="34" charset="-122"/>
                <a:cs typeface="Noto Sans TC" pitchFamily="34" charset="-120"/>
              </a:rPr>
              <a:t>Εξετάζουμε ώστε να εξασφαλίσουμε ότι δεν δημιουργούνται επικαλύψεις.</a:t>
            </a:r>
            <a:endParaRPr lang="en-US"/>
          </a:p>
        </p:txBody>
      </p:sp>
      <p:sp>
        <p:nvSpPr>
          <p:cNvPr id="8" name="Text 6"/>
          <p:cNvSpPr/>
          <p:nvPr/>
        </p:nvSpPr>
        <p:spPr>
          <a:xfrm>
            <a:off x="670798" y="5208508"/>
            <a:ext cx="13288804" cy="306705"/>
          </a:xfrm>
          <a:prstGeom prst="rect">
            <a:avLst/>
          </a:prstGeom>
          <a:noFill/>
          <a:ln/>
        </p:spPr>
        <p:txBody>
          <a:bodyPr wrap="none" lIns="0" tIns="0" rIns="0" bIns="0" rtlCol="0" anchor="t"/>
          <a:lstStyle/>
          <a:p>
            <a:pPr marL="342900" indent="-342900">
              <a:lnSpc>
                <a:spcPts val="2400"/>
              </a:lnSpc>
              <a:buSzPct val="100000"/>
              <a:buFont typeface="+mj-lt"/>
              <a:buAutoNum type="arabicPeriod" startAt="3"/>
            </a:pPr>
            <a:r>
              <a:rPr lang="en-US">
                <a:solidFill>
                  <a:srgbClr val="E0D6DE"/>
                </a:solidFill>
                <a:ea typeface="Noto Sans TC" pitchFamily="34" charset="-122"/>
                <a:cs typeface="Noto Sans TC" pitchFamily="34" charset="-120"/>
              </a:rPr>
              <a:t>Συνεχίζουμε τη διαδικασία για όλες τις </a:t>
            </a:r>
            <a:r>
              <a:rPr lang="el-GR">
                <a:solidFill>
                  <a:srgbClr val="E0D6DE"/>
                </a:solidFill>
                <a:ea typeface="Noto Sans TC" pitchFamily="34" charset="-122"/>
                <a:cs typeface="Noto Sans TC" pitchFamily="34" charset="-120"/>
              </a:rPr>
              <a:t>εργασίες</a:t>
            </a:r>
            <a:r>
              <a:rPr lang="en-US">
                <a:solidFill>
                  <a:srgbClr val="E0D6DE"/>
                </a:solidFill>
                <a:ea typeface="Noto Sans TC" pitchFamily="34" charset="-122"/>
                <a:cs typeface="Noto Sans TC" pitchFamily="34" charset="-120"/>
              </a:rPr>
              <a:t> μέχρι να προγραμματιστούν όλες οι ακμές του γραφήματος.</a:t>
            </a:r>
            <a:endParaRPr lang="en-US"/>
          </a:p>
        </p:txBody>
      </p:sp>
      <p:sp>
        <p:nvSpPr>
          <p:cNvPr id="9" name="Text 7"/>
          <p:cNvSpPr/>
          <p:nvPr/>
        </p:nvSpPr>
        <p:spPr>
          <a:xfrm>
            <a:off x="670798" y="5730835"/>
            <a:ext cx="13288804" cy="613410"/>
          </a:xfrm>
          <a:prstGeom prst="rect">
            <a:avLst/>
          </a:prstGeom>
          <a:noFill/>
          <a:ln/>
        </p:spPr>
        <p:txBody>
          <a:bodyPr wrap="square" lIns="0" tIns="0" rIns="0" bIns="0" rtlCol="0" anchor="t"/>
          <a:lstStyle/>
          <a:p>
            <a:pPr marL="0" indent="0">
              <a:lnSpc>
                <a:spcPts val="2400"/>
              </a:lnSpc>
              <a:buNone/>
            </a:pPr>
            <a:r>
              <a:rPr lang="en-US">
                <a:solidFill>
                  <a:srgbClr val="E0D6DE"/>
                </a:solidFill>
                <a:ea typeface="Noto Sans TC" pitchFamily="34" charset="-122"/>
                <a:cs typeface="Noto Sans TC" pitchFamily="34" charset="-120"/>
              </a:rPr>
              <a:t>Αυτή η διαδικασία επιτρέπει την κατανομή των </a:t>
            </a:r>
            <a:r>
              <a:rPr lang="el-GR">
                <a:solidFill>
                  <a:srgbClr val="E0D6DE"/>
                </a:solidFill>
                <a:ea typeface="Noto Sans TC" pitchFamily="34" charset="-122"/>
                <a:cs typeface="Noto Sans TC" pitchFamily="34" charset="-120"/>
              </a:rPr>
              <a:t>εργασιών</a:t>
            </a:r>
            <a:r>
              <a:rPr lang="en-US">
                <a:solidFill>
                  <a:srgbClr val="E0D6DE"/>
                </a:solidFill>
                <a:ea typeface="Noto Sans TC" pitchFamily="34" charset="-122"/>
                <a:cs typeface="Noto Sans TC" pitchFamily="34" charset="-120"/>
              </a:rPr>
              <a:t> σε παράλληλες </a:t>
            </a:r>
            <a:r>
              <a:rPr lang="el-GR">
                <a:solidFill>
                  <a:srgbClr val="E0D6DE"/>
                </a:solidFill>
                <a:ea typeface="Noto Sans TC" pitchFamily="34" charset="-122"/>
                <a:cs typeface="Noto Sans TC" pitchFamily="34" charset="-120"/>
              </a:rPr>
              <a:t>μηχανές </a:t>
            </a:r>
            <a:r>
              <a:rPr lang="en-US">
                <a:solidFill>
                  <a:srgbClr val="E0D6DE"/>
                </a:solidFill>
                <a:ea typeface="Noto Sans TC" pitchFamily="34" charset="-122"/>
                <a:cs typeface="Noto Sans TC" pitchFamily="34" charset="-120"/>
              </a:rPr>
              <a:t>και μειώνει τα "κενά" χρονικά διαστήματα, οδηγώντας σε μικρότερο makespan.</a:t>
            </a:r>
            <a:endParaRPr lang="en-US"/>
          </a:p>
        </p:txBody>
      </p:sp>
      <p:sp>
        <p:nvSpPr>
          <p:cNvPr id="10" name="Text 8"/>
          <p:cNvSpPr/>
          <p:nvPr/>
        </p:nvSpPr>
        <p:spPr>
          <a:xfrm>
            <a:off x="670798" y="6631662"/>
            <a:ext cx="4540568" cy="479227"/>
          </a:xfrm>
          <a:prstGeom prst="rect">
            <a:avLst/>
          </a:prstGeom>
          <a:noFill/>
          <a:ln/>
        </p:spPr>
        <p:txBody>
          <a:bodyPr wrap="none" lIns="0" tIns="0" rIns="0" bIns="0" rtlCol="0" anchor="t"/>
          <a:lstStyle/>
          <a:p>
            <a:pPr marL="0" indent="0">
              <a:lnSpc>
                <a:spcPts val="3750"/>
              </a:lnSpc>
              <a:buNone/>
            </a:pPr>
            <a:r>
              <a:rPr lang="en-US" sz="3000">
                <a:solidFill>
                  <a:srgbClr val="97B8FF"/>
                </a:solidFill>
                <a:ea typeface="Sora Medium" pitchFamily="34" charset="-122"/>
                <a:cs typeface="Sora Medium" pitchFamily="34" charset="-120"/>
              </a:rPr>
              <a:t>Χρονική Πολυπλοκότητα:</a:t>
            </a:r>
            <a:endParaRPr lang="en-US" sz="3000"/>
          </a:p>
        </p:txBody>
      </p:sp>
      <p:sp>
        <p:nvSpPr>
          <p:cNvPr id="11" name="Text 9"/>
          <p:cNvSpPr/>
          <p:nvPr/>
        </p:nvSpPr>
        <p:spPr>
          <a:xfrm>
            <a:off x="670798" y="7188799"/>
            <a:ext cx="13288804" cy="306705"/>
          </a:xfrm>
          <a:prstGeom prst="rect">
            <a:avLst/>
          </a:prstGeom>
          <a:noFill/>
          <a:ln/>
        </p:spPr>
        <p:txBody>
          <a:bodyPr wrap="none" lIns="0" tIns="0" rIns="0" bIns="0" rtlCol="0" anchor="t"/>
          <a:lstStyle/>
          <a:p>
            <a:pPr marL="0" indent="0">
              <a:lnSpc>
                <a:spcPts val="2400"/>
              </a:lnSpc>
              <a:buNone/>
            </a:pPr>
            <a:r>
              <a:rPr lang="en-US">
                <a:solidFill>
                  <a:srgbClr val="E0D6DE"/>
                </a:solidFill>
                <a:ea typeface="Noto Sans TC" pitchFamily="34" charset="-122"/>
                <a:cs typeface="Noto Sans TC" pitchFamily="34" charset="-120"/>
              </a:rPr>
              <a:t>Ο αλγόριθμος LF έχει συνολική πολυπλοκότητα O(n² logn)</a:t>
            </a:r>
            <a:endParaRPr lang="en-US"/>
          </a:p>
        </p:txBody>
      </p:sp>
      <p:sp>
        <p:nvSpPr>
          <p:cNvPr id="13" name="Shape 1">
            <a:extLst>
              <a:ext uri="{FF2B5EF4-FFF2-40B4-BE49-F238E27FC236}">
                <a16:creationId xmlns:a16="http://schemas.microsoft.com/office/drawing/2014/main" id="{C449C840-E1DA-CE8F-8BFA-CB5E9D3BC972}"/>
              </a:ext>
            </a:extLst>
          </p:cNvPr>
          <p:cNvSpPr/>
          <p:nvPr/>
        </p:nvSpPr>
        <p:spPr>
          <a:xfrm>
            <a:off x="252568" y="1413510"/>
            <a:ext cx="157495" cy="1508939"/>
          </a:xfrm>
          <a:prstGeom prst="roundRect">
            <a:avLst>
              <a:gd name="adj" fmla="val 20012"/>
            </a:avLst>
          </a:prstGeom>
          <a:solidFill>
            <a:srgbClr val="26262B"/>
          </a:solidFill>
          <a:ln/>
        </p:spPr>
        <p:txBody>
          <a:bodyPr/>
          <a:lstStyle/>
          <a:p>
            <a:endParaRPr lang="el-GR"/>
          </a:p>
        </p:txBody>
      </p:sp>
      <p:sp>
        <p:nvSpPr>
          <p:cNvPr id="14" name="Shape 1">
            <a:extLst>
              <a:ext uri="{FF2B5EF4-FFF2-40B4-BE49-F238E27FC236}">
                <a16:creationId xmlns:a16="http://schemas.microsoft.com/office/drawing/2014/main" id="{28633529-1091-807A-2067-357F645425B5}"/>
              </a:ext>
            </a:extLst>
          </p:cNvPr>
          <p:cNvSpPr/>
          <p:nvPr/>
        </p:nvSpPr>
        <p:spPr>
          <a:xfrm>
            <a:off x="258830" y="3153145"/>
            <a:ext cx="157495" cy="3032402"/>
          </a:xfrm>
          <a:prstGeom prst="roundRect">
            <a:avLst>
              <a:gd name="adj" fmla="val 20012"/>
            </a:avLst>
          </a:prstGeom>
          <a:solidFill>
            <a:srgbClr val="26262B"/>
          </a:solidFill>
          <a:ln/>
        </p:spPr>
        <p:txBody>
          <a:bodyPr/>
          <a:lstStyle/>
          <a:p>
            <a:endParaRPr lang="el-GR"/>
          </a:p>
        </p:txBody>
      </p:sp>
      <p:sp>
        <p:nvSpPr>
          <p:cNvPr id="15" name="Shape 7">
            <a:extLst>
              <a:ext uri="{FF2B5EF4-FFF2-40B4-BE49-F238E27FC236}">
                <a16:creationId xmlns:a16="http://schemas.microsoft.com/office/drawing/2014/main" id="{2541A045-FC27-759A-D4AA-ACFB73B619E6}"/>
              </a:ext>
            </a:extLst>
          </p:cNvPr>
          <p:cNvSpPr/>
          <p:nvPr/>
        </p:nvSpPr>
        <p:spPr>
          <a:xfrm>
            <a:off x="262108" y="6698337"/>
            <a:ext cx="170021" cy="853321"/>
          </a:xfrm>
          <a:prstGeom prst="roundRect">
            <a:avLst>
              <a:gd name="adj" fmla="val 20012"/>
            </a:avLst>
          </a:prstGeom>
          <a:solidFill>
            <a:srgbClr val="26262B"/>
          </a:solidFill>
          <a:ln/>
        </p:spPr>
        <p:txBody>
          <a:bodyPr/>
          <a:lstStyle/>
          <a:p>
            <a:endParaRPr lang="el-GR"/>
          </a:p>
        </p:txBody>
      </p:sp>
      <p:sp>
        <p:nvSpPr>
          <p:cNvPr id="16" name="TextBox 15">
            <a:extLst>
              <a:ext uri="{FF2B5EF4-FFF2-40B4-BE49-F238E27FC236}">
                <a16:creationId xmlns:a16="http://schemas.microsoft.com/office/drawing/2014/main" id="{32417A5C-8971-0D84-C83A-52EC4D170192}"/>
              </a:ext>
            </a:extLst>
          </p:cNvPr>
          <p:cNvSpPr txBox="1"/>
          <p:nvPr/>
        </p:nvSpPr>
        <p:spPr>
          <a:xfrm>
            <a:off x="6083625" y="7157485"/>
            <a:ext cx="7315200" cy="369332"/>
          </a:xfrm>
          <a:prstGeom prst="rect">
            <a:avLst/>
          </a:prstGeom>
          <a:noFill/>
        </p:spPr>
        <p:txBody>
          <a:bodyPr wrap="square">
            <a:spAutoFit/>
          </a:bodyPr>
          <a:lstStyle/>
          <a:p>
            <a:r>
              <a:rPr lang="el-GR">
                <a:solidFill>
                  <a:schemeClr val="bg2"/>
                </a:solidFill>
              </a:rPr>
              <a:t>και λόγο απόδοσης έως 4 OPT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EA2F8-F246-C61A-2AAA-00EAF9E8554E}"/>
              </a:ext>
            </a:extLst>
          </p:cNvPr>
          <p:cNvSpPr txBox="1"/>
          <p:nvPr/>
        </p:nvSpPr>
        <p:spPr>
          <a:xfrm>
            <a:off x="2469930" y="283044"/>
            <a:ext cx="9364718" cy="707886"/>
          </a:xfrm>
          <a:prstGeom prst="rect">
            <a:avLst/>
          </a:prstGeom>
          <a:noFill/>
        </p:spPr>
        <p:txBody>
          <a:bodyPr wrap="square">
            <a:spAutoFit/>
          </a:bodyPr>
          <a:lstStyle/>
          <a:p>
            <a:r>
              <a:rPr lang="el-GR" sz="4000">
                <a:solidFill>
                  <a:schemeClr val="accent1">
                    <a:lumMod val="60000"/>
                    <a:lumOff val="40000"/>
                  </a:schemeClr>
                </a:solidFill>
              </a:rPr>
              <a:t>Παράδειγμα Εφαρμογής του LF Algorithm</a:t>
            </a:r>
          </a:p>
        </p:txBody>
      </p:sp>
      <p:sp>
        <p:nvSpPr>
          <p:cNvPr id="6" name="TextBox 5">
            <a:extLst>
              <a:ext uri="{FF2B5EF4-FFF2-40B4-BE49-F238E27FC236}">
                <a16:creationId xmlns:a16="http://schemas.microsoft.com/office/drawing/2014/main" id="{AAD6944C-6F87-8669-31AD-4DFC77DB1A37}"/>
              </a:ext>
            </a:extLst>
          </p:cNvPr>
          <p:cNvSpPr txBox="1"/>
          <p:nvPr/>
        </p:nvSpPr>
        <p:spPr>
          <a:xfrm>
            <a:off x="231227" y="1544286"/>
            <a:ext cx="7315200" cy="523220"/>
          </a:xfrm>
          <a:prstGeom prst="rect">
            <a:avLst/>
          </a:prstGeom>
          <a:noFill/>
        </p:spPr>
        <p:txBody>
          <a:bodyPr wrap="square">
            <a:spAutoFit/>
          </a:bodyPr>
          <a:lstStyle/>
          <a:p>
            <a:r>
              <a:rPr lang="el-GR" sz="2800">
                <a:solidFill>
                  <a:schemeClr val="accent1">
                    <a:lumMod val="60000"/>
                    <a:lumOff val="40000"/>
                  </a:schemeClr>
                </a:solidFill>
              </a:rPr>
              <a:t>Είσοδος Δεδομένων</a:t>
            </a:r>
          </a:p>
        </p:txBody>
      </p:sp>
      <p:sp>
        <p:nvSpPr>
          <p:cNvPr id="8" name="TextBox 7">
            <a:extLst>
              <a:ext uri="{FF2B5EF4-FFF2-40B4-BE49-F238E27FC236}">
                <a16:creationId xmlns:a16="http://schemas.microsoft.com/office/drawing/2014/main" id="{7C839923-D8AE-1FF6-4655-4D7E1E5D1CF4}"/>
              </a:ext>
            </a:extLst>
          </p:cNvPr>
          <p:cNvSpPr txBox="1"/>
          <p:nvPr/>
        </p:nvSpPr>
        <p:spPr>
          <a:xfrm>
            <a:off x="231228" y="5160581"/>
            <a:ext cx="6921062" cy="923330"/>
          </a:xfrm>
          <a:prstGeom prst="rect">
            <a:avLst/>
          </a:prstGeom>
          <a:noFill/>
        </p:spPr>
        <p:txBody>
          <a:bodyPr wrap="square">
            <a:spAutoFit/>
          </a:bodyPr>
          <a:lstStyle/>
          <a:p>
            <a:pPr marL="285750" indent="-285750">
              <a:buFont typeface="Arial" panose="020B0604020202020204" pitchFamily="34" charset="0"/>
              <a:buChar char="•"/>
            </a:pPr>
            <a:r>
              <a:rPr lang="el-GR">
                <a:solidFill>
                  <a:schemeClr val="bg2"/>
                </a:solidFill>
              </a:rPr>
              <a:t>Δίνονται 9 δοκιμές, καθεμία από τις οποίες περιγράφεται με 3 αριθμούς: δύο μηχανές που συμμετέχουν και τον χρόνο εκτέλεσης της εργασίας</a:t>
            </a:r>
          </a:p>
        </p:txBody>
      </p:sp>
      <p:sp>
        <p:nvSpPr>
          <p:cNvPr id="10" name="TextBox 9">
            <a:extLst>
              <a:ext uri="{FF2B5EF4-FFF2-40B4-BE49-F238E27FC236}">
                <a16:creationId xmlns:a16="http://schemas.microsoft.com/office/drawing/2014/main" id="{4492E18D-5682-1587-6882-D5AE4517C2C6}"/>
              </a:ext>
            </a:extLst>
          </p:cNvPr>
          <p:cNvSpPr txBox="1"/>
          <p:nvPr/>
        </p:nvSpPr>
        <p:spPr>
          <a:xfrm>
            <a:off x="231227" y="2189810"/>
            <a:ext cx="7315200" cy="369332"/>
          </a:xfrm>
          <a:prstGeom prst="rect">
            <a:avLst/>
          </a:prstGeom>
          <a:noFill/>
        </p:spPr>
        <p:txBody>
          <a:bodyPr wrap="square">
            <a:spAutoFit/>
          </a:bodyPr>
          <a:lstStyle/>
          <a:p>
            <a:pPr marL="285750" indent="-285750">
              <a:buFont typeface="Arial" panose="020B0604020202020204" pitchFamily="34" charset="0"/>
              <a:buChar char="•"/>
            </a:pPr>
            <a:r>
              <a:rPr lang="el-GR">
                <a:solidFill>
                  <a:schemeClr val="bg1"/>
                </a:solidFill>
              </a:rPr>
              <a:t>Οι δοκιμές δίνονται ως:</a:t>
            </a:r>
          </a:p>
        </p:txBody>
      </p:sp>
      <p:sp>
        <p:nvSpPr>
          <p:cNvPr id="16" name="TextBox 15">
            <a:extLst>
              <a:ext uri="{FF2B5EF4-FFF2-40B4-BE49-F238E27FC236}">
                <a16:creationId xmlns:a16="http://schemas.microsoft.com/office/drawing/2014/main" id="{9148145E-6639-877A-4720-280125AEAF7F}"/>
              </a:ext>
            </a:extLst>
          </p:cNvPr>
          <p:cNvSpPr txBox="1"/>
          <p:nvPr/>
        </p:nvSpPr>
        <p:spPr>
          <a:xfrm>
            <a:off x="304799" y="2565025"/>
            <a:ext cx="7315200" cy="2585323"/>
          </a:xfrm>
          <a:prstGeom prst="rect">
            <a:avLst/>
          </a:prstGeom>
          <a:noFill/>
        </p:spPr>
        <p:txBody>
          <a:bodyPr wrap="square">
            <a:spAutoFit/>
          </a:bodyPr>
          <a:lstStyle/>
          <a:p>
            <a:r>
              <a:rPr lang="el-GR">
                <a:solidFill>
                  <a:schemeClr val="bg1"/>
                </a:solidFill>
              </a:rPr>
              <a:t>0 1 10</a:t>
            </a:r>
          </a:p>
          <a:p>
            <a:r>
              <a:rPr lang="el-GR">
                <a:solidFill>
                  <a:schemeClr val="bg1"/>
                </a:solidFill>
              </a:rPr>
              <a:t>0 1 9 </a:t>
            </a:r>
          </a:p>
          <a:p>
            <a:r>
              <a:rPr lang="el-GR">
                <a:solidFill>
                  <a:schemeClr val="bg1"/>
                </a:solidFill>
              </a:rPr>
              <a:t>1 2 8 </a:t>
            </a:r>
          </a:p>
          <a:p>
            <a:r>
              <a:rPr lang="el-GR">
                <a:solidFill>
                  <a:schemeClr val="bg1"/>
                </a:solidFill>
              </a:rPr>
              <a:t>2 3 10 </a:t>
            </a:r>
          </a:p>
          <a:p>
            <a:r>
              <a:rPr lang="el-GR">
                <a:solidFill>
                  <a:schemeClr val="bg1"/>
                </a:solidFill>
              </a:rPr>
              <a:t>3 4 6 </a:t>
            </a:r>
          </a:p>
          <a:p>
            <a:r>
              <a:rPr lang="el-GR">
                <a:solidFill>
                  <a:schemeClr val="bg1"/>
                </a:solidFill>
              </a:rPr>
              <a:t>4 5 3</a:t>
            </a:r>
          </a:p>
          <a:p>
            <a:r>
              <a:rPr lang="el-GR">
                <a:solidFill>
                  <a:schemeClr val="bg1"/>
                </a:solidFill>
              </a:rPr>
              <a:t>5 0 8 </a:t>
            </a:r>
          </a:p>
          <a:p>
            <a:r>
              <a:rPr lang="el-GR">
                <a:solidFill>
                  <a:schemeClr val="bg1"/>
                </a:solidFill>
              </a:rPr>
              <a:t>2 0 10 </a:t>
            </a:r>
          </a:p>
          <a:p>
            <a:r>
              <a:rPr lang="el-GR">
                <a:solidFill>
                  <a:schemeClr val="bg1"/>
                </a:solidFill>
              </a:rPr>
              <a:t>4 1 2</a:t>
            </a:r>
          </a:p>
        </p:txBody>
      </p:sp>
      <p:sp>
        <p:nvSpPr>
          <p:cNvPr id="18" name="TextBox 17">
            <a:extLst>
              <a:ext uri="{FF2B5EF4-FFF2-40B4-BE49-F238E27FC236}">
                <a16:creationId xmlns:a16="http://schemas.microsoft.com/office/drawing/2014/main" id="{CCFB0A87-CD56-829E-7521-C49C6CA58A7D}"/>
              </a:ext>
            </a:extLst>
          </p:cNvPr>
          <p:cNvSpPr txBox="1"/>
          <p:nvPr/>
        </p:nvSpPr>
        <p:spPr>
          <a:xfrm>
            <a:off x="7152289" y="1547745"/>
            <a:ext cx="7315200" cy="523220"/>
          </a:xfrm>
          <a:prstGeom prst="rect">
            <a:avLst/>
          </a:prstGeom>
          <a:noFill/>
        </p:spPr>
        <p:txBody>
          <a:bodyPr wrap="square">
            <a:spAutoFit/>
          </a:bodyPr>
          <a:lstStyle/>
          <a:p>
            <a:r>
              <a:rPr lang="el-GR" sz="2800">
                <a:solidFill>
                  <a:schemeClr val="accent1">
                    <a:lumMod val="60000"/>
                    <a:lumOff val="40000"/>
                  </a:schemeClr>
                </a:solidFill>
              </a:rPr>
              <a:t>Βήματα του Αλγορίθμου:</a:t>
            </a:r>
          </a:p>
        </p:txBody>
      </p:sp>
      <p:sp>
        <p:nvSpPr>
          <p:cNvPr id="20" name="TextBox 19">
            <a:extLst>
              <a:ext uri="{FF2B5EF4-FFF2-40B4-BE49-F238E27FC236}">
                <a16:creationId xmlns:a16="http://schemas.microsoft.com/office/drawing/2014/main" id="{7C22C357-915D-ECEE-D2FA-81383BDA89BA}"/>
              </a:ext>
            </a:extLst>
          </p:cNvPr>
          <p:cNvSpPr txBox="1"/>
          <p:nvPr/>
        </p:nvSpPr>
        <p:spPr>
          <a:xfrm>
            <a:off x="7010401" y="2178800"/>
            <a:ext cx="7315200" cy="461665"/>
          </a:xfrm>
          <a:prstGeom prst="rect">
            <a:avLst/>
          </a:prstGeom>
          <a:noFill/>
        </p:spPr>
        <p:txBody>
          <a:bodyPr wrap="square">
            <a:spAutoFit/>
          </a:bodyPr>
          <a:lstStyle/>
          <a:p>
            <a:r>
              <a:rPr lang="el-GR" sz="2400">
                <a:solidFill>
                  <a:schemeClr val="accent1">
                    <a:lumMod val="60000"/>
                    <a:lumOff val="40000"/>
                  </a:schemeClr>
                </a:solidFill>
              </a:rPr>
              <a:t>1 Ταξινόμηση:</a:t>
            </a:r>
          </a:p>
        </p:txBody>
      </p:sp>
      <p:sp>
        <p:nvSpPr>
          <p:cNvPr id="22" name="TextBox 21">
            <a:extLst>
              <a:ext uri="{FF2B5EF4-FFF2-40B4-BE49-F238E27FC236}">
                <a16:creationId xmlns:a16="http://schemas.microsoft.com/office/drawing/2014/main" id="{3FBCDFC1-D1B8-E736-D68D-7F954F3A4262}"/>
              </a:ext>
            </a:extLst>
          </p:cNvPr>
          <p:cNvSpPr txBox="1"/>
          <p:nvPr/>
        </p:nvSpPr>
        <p:spPr>
          <a:xfrm>
            <a:off x="7010401" y="2714062"/>
            <a:ext cx="7315200"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2"/>
                </a:solidFill>
              </a:rPr>
              <a:t>Οι δοκιμές ταξινομούνται με βάση τη διάρκεια εκτέλεσής τους, δίνοντας προτεραιότητα στις μεγαλύτερες δοκιμές. </a:t>
            </a:r>
          </a:p>
        </p:txBody>
      </p:sp>
      <p:sp>
        <p:nvSpPr>
          <p:cNvPr id="24" name="TextBox 23">
            <a:extLst>
              <a:ext uri="{FF2B5EF4-FFF2-40B4-BE49-F238E27FC236}">
                <a16:creationId xmlns:a16="http://schemas.microsoft.com/office/drawing/2014/main" id="{8CFECF4D-E39D-A0E3-6D24-BB9F46E5E87E}"/>
              </a:ext>
            </a:extLst>
          </p:cNvPr>
          <p:cNvSpPr txBox="1"/>
          <p:nvPr/>
        </p:nvSpPr>
        <p:spPr>
          <a:xfrm>
            <a:off x="7010401" y="4100420"/>
            <a:ext cx="7315200" cy="461665"/>
          </a:xfrm>
          <a:prstGeom prst="rect">
            <a:avLst/>
          </a:prstGeom>
          <a:noFill/>
        </p:spPr>
        <p:txBody>
          <a:bodyPr wrap="square">
            <a:spAutoFit/>
          </a:bodyPr>
          <a:lstStyle/>
          <a:p>
            <a:r>
              <a:rPr lang="el-GR" sz="2400">
                <a:solidFill>
                  <a:schemeClr val="accent1">
                    <a:lumMod val="60000"/>
                    <a:lumOff val="40000"/>
                  </a:schemeClr>
                </a:solidFill>
              </a:rPr>
              <a:t>2 Προγραμματισμός:</a:t>
            </a:r>
          </a:p>
        </p:txBody>
      </p:sp>
      <p:sp>
        <p:nvSpPr>
          <p:cNvPr id="26" name="TextBox 25">
            <a:extLst>
              <a:ext uri="{FF2B5EF4-FFF2-40B4-BE49-F238E27FC236}">
                <a16:creationId xmlns:a16="http://schemas.microsoft.com/office/drawing/2014/main" id="{2DDD0AD4-8A83-6C33-98E0-2256B41CA085}"/>
              </a:ext>
            </a:extLst>
          </p:cNvPr>
          <p:cNvSpPr txBox="1"/>
          <p:nvPr/>
        </p:nvSpPr>
        <p:spPr>
          <a:xfrm>
            <a:off x="7010401" y="4721054"/>
            <a:ext cx="7315200"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2"/>
                </a:solidFill>
              </a:rPr>
              <a:t>Ο αλγόριθμος εξετάζει κάθε εργασία και βρίσκει το πρώτο διαθέσιμο χρονικό διάστημα όπου οι μηχανές που συμμετέχουν είναι ελεύθεροι.</a:t>
            </a:r>
          </a:p>
        </p:txBody>
      </p:sp>
      <p:sp>
        <p:nvSpPr>
          <p:cNvPr id="30" name="TextBox 29">
            <a:extLst>
              <a:ext uri="{FF2B5EF4-FFF2-40B4-BE49-F238E27FC236}">
                <a16:creationId xmlns:a16="http://schemas.microsoft.com/office/drawing/2014/main" id="{7B96DB71-BAC2-BCBC-B9A8-8362CB8C4B92}"/>
              </a:ext>
            </a:extLst>
          </p:cNvPr>
          <p:cNvSpPr txBox="1"/>
          <p:nvPr/>
        </p:nvSpPr>
        <p:spPr>
          <a:xfrm>
            <a:off x="304800" y="6081690"/>
            <a:ext cx="7315200" cy="461665"/>
          </a:xfrm>
          <a:prstGeom prst="rect">
            <a:avLst/>
          </a:prstGeom>
          <a:noFill/>
        </p:spPr>
        <p:txBody>
          <a:bodyPr wrap="square">
            <a:spAutoFit/>
          </a:bodyPr>
          <a:lstStyle/>
          <a:p>
            <a:r>
              <a:rPr lang="el-GR" sz="2400">
                <a:solidFill>
                  <a:schemeClr val="accent1">
                    <a:lumMod val="60000"/>
                    <a:lumOff val="40000"/>
                  </a:schemeClr>
                </a:solidFill>
              </a:rPr>
              <a:t>Τελικό Αποτέλεσμα:</a:t>
            </a:r>
          </a:p>
        </p:txBody>
      </p:sp>
      <p:sp>
        <p:nvSpPr>
          <p:cNvPr id="32" name="TextBox 31">
            <a:extLst>
              <a:ext uri="{FF2B5EF4-FFF2-40B4-BE49-F238E27FC236}">
                <a16:creationId xmlns:a16="http://schemas.microsoft.com/office/drawing/2014/main" id="{9C86B47D-8C25-FB1C-F68F-1395413249A6}"/>
              </a:ext>
            </a:extLst>
          </p:cNvPr>
          <p:cNvSpPr txBox="1"/>
          <p:nvPr/>
        </p:nvSpPr>
        <p:spPr>
          <a:xfrm>
            <a:off x="304799" y="7258270"/>
            <a:ext cx="9480331" cy="646331"/>
          </a:xfrm>
          <a:prstGeom prst="rect">
            <a:avLst/>
          </a:prstGeom>
          <a:noFill/>
        </p:spPr>
        <p:txBody>
          <a:bodyPr wrap="square">
            <a:spAutoFit/>
          </a:bodyPr>
          <a:lstStyle/>
          <a:p>
            <a:r>
              <a:rPr lang="el-GR">
                <a:solidFill>
                  <a:schemeClr val="bg2"/>
                </a:solidFill>
              </a:rPr>
              <a:t>Επομένως το συνολικό makespan (δηλαδή ο χρόνος μέχρι να ολοκληρωθεί και η τελευταία δοκιμή) είναι </a:t>
            </a:r>
            <a:r>
              <a:rPr lang="el-GR" b="1">
                <a:solidFill>
                  <a:schemeClr val="bg2"/>
                </a:solidFill>
              </a:rPr>
              <a:t>37</a:t>
            </a:r>
            <a:r>
              <a:rPr lang="el-GR">
                <a:solidFill>
                  <a:schemeClr val="bg2"/>
                </a:solidFill>
              </a:rPr>
              <a:t> μονάδες χρόνου</a:t>
            </a:r>
          </a:p>
        </p:txBody>
      </p:sp>
      <p:sp>
        <p:nvSpPr>
          <p:cNvPr id="9" name="TextBox 8">
            <a:extLst>
              <a:ext uri="{FF2B5EF4-FFF2-40B4-BE49-F238E27FC236}">
                <a16:creationId xmlns:a16="http://schemas.microsoft.com/office/drawing/2014/main" id="{2EE5BE77-68B4-E247-50F6-2084A73AEB1A}"/>
              </a:ext>
            </a:extLst>
          </p:cNvPr>
          <p:cNvSpPr txBox="1"/>
          <p:nvPr/>
        </p:nvSpPr>
        <p:spPr>
          <a:xfrm>
            <a:off x="7010401" y="3401838"/>
            <a:ext cx="7399282" cy="369332"/>
          </a:xfrm>
          <a:prstGeom prst="rect">
            <a:avLst/>
          </a:prstGeom>
          <a:noFill/>
        </p:spPr>
        <p:txBody>
          <a:bodyPr wrap="square">
            <a:spAutoFit/>
          </a:bodyPr>
          <a:lstStyle/>
          <a:p>
            <a:pPr marL="285750" indent="-285750">
              <a:buFont typeface="Arial" panose="020B0604020202020204" pitchFamily="34" charset="0"/>
              <a:buChar char="•"/>
            </a:pPr>
            <a:r>
              <a:rPr lang="el-GR">
                <a:solidFill>
                  <a:schemeClr val="bg2"/>
                </a:solidFill>
              </a:rPr>
              <a:t>Έτσι, πρώτα εκτελούνται οι δοκιμές με μεγαλύτερη διάρκεια.</a:t>
            </a:r>
          </a:p>
        </p:txBody>
      </p:sp>
      <p:sp>
        <p:nvSpPr>
          <p:cNvPr id="12" name="TextBox 11">
            <a:extLst>
              <a:ext uri="{FF2B5EF4-FFF2-40B4-BE49-F238E27FC236}">
                <a16:creationId xmlns:a16="http://schemas.microsoft.com/office/drawing/2014/main" id="{389192FA-BBC4-6AE9-77DF-EE7C6F6E583B}"/>
              </a:ext>
            </a:extLst>
          </p:cNvPr>
          <p:cNvSpPr txBox="1"/>
          <p:nvPr/>
        </p:nvSpPr>
        <p:spPr>
          <a:xfrm>
            <a:off x="7010401" y="5479598"/>
            <a:ext cx="7315200" cy="646331"/>
          </a:xfrm>
          <a:prstGeom prst="rect">
            <a:avLst/>
          </a:prstGeom>
          <a:noFill/>
        </p:spPr>
        <p:txBody>
          <a:bodyPr wrap="square">
            <a:spAutoFit/>
          </a:bodyPr>
          <a:lstStyle/>
          <a:p>
            <a:pPr marL="285750" indent="-285750">
              <a:buFont typeface="Arial" panose="020B0604020202020204" pitchFamily="34" charset="0"/>
              <a:buChar char="•"/>
            </a:pPr>
            <a:r>
              <a:rPr lang="el-GR">
                <a:solidFill>
                  <a:schemeClr val="bg2"/>
                </a:solidFill>
              </a:rPr>
              <a:t>Αν κάποια μηχανή είναι απασχολημένη, η εργασία καθυστερεί μέχρι να απελευθερωθεί.</a:t>
            </a:r>
          </a:p>
        </p:txBody>
      </p:sp>
      <p:sp>
        <p:nvSpPr>
          <p:cNvPr id="14" name="TextBox 13">
            <a:extLst>
              <a:ext uri="{FF2B5EF4-FFF2-40B4-BE49-F238E27FC236}">
                <a16:creationId xmlns:a16="http://schemas.microsoft.com/office/drawing/2014/main" id="{9DEA3881-3A75-E1FB-0D04-111E4D59CB48}"/>
              </a:ext>
            </a:extLst>
          </p:cNvPr>
          <p:cNvSpPr txBox="1"/>
          <p:nvPr/>
        </p:nvSpPr>
        <p:spPr>
          <a:xfrm>
            <a:off x="304800" y="6577647"/>
            <a:ext cx="7315200" cy="646331"/>
          </a:xfrm>
          <a:prstGeom prst="rect">
            <a:avLst/>
          </a:prstGeom>
          <a:noFill/>
        </p:spPr>
        <p:txBody>
          <a:bodyPr wrap="square">
            <a:spAutoFit/>
          </a:bodyPr>
          <a:lstStyle/>
          <a:p>
            <a:r>
              <a:rPr lang="el-GR">
                <a:solidFill>
                  <a:schemeClr val="bg2"/>
                </a:solidFill>
              </a:rPr>
              <a:t>Η </a:t>
            </a:r>
            <a:r>
              <a:rPr lang="el-GR" b="1">
                <a:solidFill>
                  <a:schemeClr val="bg2"/>
                </a:solidFill>
              </a:rPr>
              <a:t>τελευταία δοκιμή που ολοκληρώνεται</a:t>
            </a:r>
            <a:r>
              <a:rPr lang="el-GR">
                <a:solidFill>
                  <a:schemeClr val="bg2"/>
                </a:solidFill>
              </a:rPr>
              <a:t> είναι η (2) και η (6), οι οποίες λήγουν στη </a:t>
            </a:r>
            <a:r>
              <a:rPr lang="el-GR" b="1">
                <a:solidFill>
                  <a:schemeClr val="bg2"/>
                </a:solidFill>
              </a:rPr>
              <a:t>χρονική στιγμή 37</a:t>
            </a:r>
            <a:r>
              <a:rPr lang="el-GR">
                <a:solidFill>
                  <a:schemeClr val="bg2"/>
                </a:solidFill>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423</TotalTime>
  <Words>2087</Words>
  <Application>Microsoft Office PowerPoint</Application>
  <PresentationFormat>Προσαρμογή</PresentationFormat>
  <Paragraphs>218</Paragraphs>
  <Slides>20</Slides>
  <Notes>20</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20</vt:i4>
      </vt:variant>
    </vt:vector>
  </HeadingPairs>
  <TitlesOfParts>
    <vt:vector size="28" baseType="lpstr">
      <vt:lpstr>Arial</vt:lpstr>
      <vt:lpstr>Instrument Sans Semi Bold</vt:lpstr>
      <vt:lpstr>Noto Sans TC</vt:lpstr>
      <vt:lpstr>Sora Medium</vt:lpstr>
      <vt:lpstr>Instrument Sans Medium</vt:lpstr>
      <vt:lpstr>Aptos</vt:lpstr>
      <vt:lpstr>Cambria</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THOMAS RAMMOS</cp:lastModifiedBy>
  <cp:revision>106</cp:revision>
  <dcterms:created xsi:type="dcterms:W3CDTF">2025-02-24T13:15:48Z</dcterms:created>
  <dcterms:modified xsi:type="dcterms:W3CDTF">2025-02-25T07:57:33Z</dcterms:modified>
</cp:coreProperties>
</file>